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4" r:id="rId6"/>
    <p:sldId id="259" r:id="rId7"/>
    <p:sldId id="260" r:id="rId8"/>
    <p:sldId id="266" r:id="rId9"/>
    <p:sldId id="265" r:id="rId10"/>
    <p:sldId id="267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20.e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emf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5.wmf"/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F69E0BD-C9AA-4583-B4FA-819CCD74A695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E69BC64-73A1-42CE-9A35-C83D813E6B0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6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5.emf"/><Relationship Id="rId26" Type="http://schemas.openxmlformats.org/officeDocument/2006/relationships/image" Target="../media/image19.wmf"/><Relationship Id="rId3" Type="http://schemas.openxmlformats.org/officeDocument/2006/relationships/oleObject" Target="../embeddings/oleObject3.bin"/><Relationship Id="rId21" Type="http://schemas.openxmlformats.org/officeDocument/2006/relationships/oleObject" Target="../embeddings/oleObject12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2.emf"/><Relationship Id="rId17" Type="http://schemas.openxmlformats.org/officeDocument/2006/relationships/oleObject" Target="../embeddings/oleObject10.bin"/><Relationship Id="rId25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wmf"/><Relationship Id="rId20" Type="http://schemas.openxmlformats.org/officeDocument/2006/relationships/image" Target="../media/image16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7.bin"/><Relationship Id="rId24" Type="http://schemas.openxmlformats.org/officeDocument/2006/relationships/image" Target="../media/image18.emf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23" Type="http://schemas.openxmlformats.org/officeDocument/2006/relationships/oleObject" Target="../embeddings/oleObject13.bin"/><Relationship Id="rId28" Type="http://schemas.openxmlformats.org/officeDocument/2006/relationships/image" Target="../media/image20.emf"/><Relationship Id="rId10" Type="http://schemas.openxmlformats.org/officeDocument/2006/relationships/image" Target="../media/image11.emf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8.e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3.emf"/><Relationship Id="rId22" Type="http://schemas.openxmlformats.org/officeDocument/2006/relationships/image" Target="../media/image17.emf"/><Relationship Id="rId27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9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Закон Кулона. Электрическое поле. </a:t>
            </a:r>
            <a:r>
              <a:rPr lang="ru-RU" dirty="0" smtClean="0"/>
              <a:t>Напряженность.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212976"/>
            <a:ext cx="8458200" cy="1152128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/>
              <a:t>Урок физики в 10 классе.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24104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7200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Тест «электризация. Электрический заряд.»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812088" cy="623731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 1. Когда мы снимаем одежду, особенно изготовленную из синтетических материалов, мы слышим характерный треск. Какое явление объясняет этот треск? </a:t>
            </a:r>
          </a:p>
          <a:p>
            <a:pPr marL="0" indent="0">
              <a:buNone/>
            </a:pPr>
            <a:r>
              <a:rPr lang="ru-RU" dirty="0"/>
              <a:t>А. Электризация, Б. Трение  В. Нагревание. Г. Электромагнитная </a:t>
            </a:r>
            <a:r>
              <a:rPr lang="ru-RU" dirty="0" smtClean="0"/>
              <a:t>индукция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2. Металлическая пластина, имевшая положительный заряд, по модулю равный 10 е, при освещении потеряла четыре электрона. Каким стал заряд пластины? </a:t>
            </a:r>
          </a:p>
          <a:p>
            <a:pPr marL="0" indent="0">
              <a:buNone/>
            </a:pPr>
            <a:r>
              <a:rPr lang="ru-RU" dirty="0"/>
              <a:t>     А.6 е   Б.– 6 е    В.14 е    Г.– 14 е</a:t>
            </a:r>
          </a:p>
          <a:p>
            <a:pPr marL="0" indent="0">
              <a:buNone/>
            </a:pPr>
            <a:r>
              <a:rPr lang="ru-RU" dirty="0"/>
              <a:t>3. Имеются одинаковые электрометры, соединенные проводящим стержнем. Из какого материала может быть сделан этот стержень? А. Медь. Б. Сталь. </a:t>
            </a:r>
          </a:p>
          <a:p>
            <a:pPr marL="0" indent="0">
              <a:buNone/>
            </a:pPr>
            <a:r>
              <a:rPr lang="ru-RU" dirty="0"/>
              <a:t>        А). только А   Б)только Б и А,  В)и Б ни А,   Г)ни Б, ни </a:t>
            </a:r>
            <a:r>
              <a:rPr lang="ru-RU" dirty="0" smtClean="0"/>
              <a:t>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4.Какое утверждение о знаках зарядов частей А и В после разделения будет верным, если к электрометру А поднесли, не касаясь, заряженную эбонитовую палочку ? </a:t>
            </a:r>
          </a:p>
          <a:p>
            <a:pPr marL="0" indent="0">
              <a:buNone/>
            </a:pPr>
            <a:r>
              <a:rPr lang="ru-RU" dirty="0"/>
              <a:t>А)Обе части будут иметь положительный заряд.  Б) Обе части будут иметь отрицательный заряд. В) Часть В будет иметь положительный заряд, часть А – отрицательный. Г)Часть В будет иметь отрицательный заряд, часть А – положительный.</a:t>
            </a:r>
          </a:p>
          <a:p>
            <a:pPr marL="0" indent="0">
              <a:buNone/>
            </a:pPr>
            <a:r>
              <a:rPr lang="ru-RU" dirty="0"/>
              <a:t>5. Пылинка, имевшая отрицательный заряд –10 е, при освещении потеряла четыре электрона. Каким стал заряд пылинки?</a:t>
            </a:r>
          </a:p>
          <a:p>
            <a:pPr marL="0" indent="0">
              <a:buNone/>
            </a:pPr>
            <a:r>
              <a:rPr lang="ru-RU" dirty="0"/>
              <a:t>А. 6 е   Б. – 6 е    В. 14 е   Г.– 14 е</a:t>
            </a:r>
          </a:p>
        </p:txBody>
      </p:sp>
    </p:spTree>
    <p:extLst>
      <p:ext uri="{BB962C8B-B14F-4D97-AF65-F5344CB8AC3E}">
        <p14:creationId xmlns:p14="http://schemas.microsoft.com/office/powerpoint/2010/main" val="2649510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128" y="394220"/>
            <a:ext cx="8686800" cy="838200"/>
          </a:xfrm>
        </p:spPr>
        <p:txBody>
          <a:bodyPr/>
          <a:lstStyle/>
          <a:p>
            <a:r>
              <a:rPr lang="ru-RU" dirty="0" smtClean="0"/>
              <a:t>                 Решите задачу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Два разноименных заряда по 10-8 Кл находились на расстоянии </a:t>
            </a:r>
            <a:r>
              <a:rPr lang="ru-RU" dirty="0" smtClean="0"/>
              <a:t>0.02 </a:t>
            </a:r>
            <a:r>
              <a:rPr lang="ru-RU" dirty="0"/>
              <a:t>м друг от друга. Притягиваются или отталкиваются заряды? </a:t>
            </a:r>
            <a:endParaRPr lang="ru-RU" dirty="0" smtClean="0"/>
          </a:p>
          <a:p>
            <a:r>
              <a:rPr lang="ru-RU" dirty="0" smtClean="0"/>
              <a:t>С </a:t>
            </a:r>
            <a:r>
              <a:rPr lang="ru-RU" dirty="0"/>
              <a:t>какой силой они взаимодействуют</a:t>
            </a:r>
            <a:r>
              <a:rPr lang="ru-RU" dirty="0" smtClean="0"/>
              <a:t>?</a:t>
            </a:r>
          </a:p>
          <a:p>
            <a:r>
              <a:rPr lang="ru-RU" dirty="0" smtClean="0"/>
              <a:t> </a:t>
            </a:r>
            <a:r>
              <a:rPr lang="ru-RU" dirty="0"/>
              <a:t>Как они взаимодействуют? </a:t>
            </a:r>
            <a:endParaRPr lang="ru-RU" dirty="0" smtClean="0"/>
          </a:p>
          <a:p>
            <a:r>
              <a:rPr lang="ru-RU" dirty="0" smtClean="0"/>
              <a:t>Существует </a:t>
            </a:r>
            <a:r>
              <a:rPr lang="ru-RU" dirty="0"/>
              <a:t>ли между ними «посредник»? </a:t>
            </a:r>
          </a:p>
        </p:txBody>
      </p:sp>
      <p:pic>
        <p:nvPicPr>
          <p:cNvPr id="4" name="Picture 4" descr="vopro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3766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vopro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4" y="14917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vopro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56612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vopro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971" y="5445224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10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C00000"/>
                </a:solidFill>
              </a:rPr>
              <a:t>Взаимодействие </a:t>
            </a:r>
            <a:r>
              <a:rPr lang="ru-RU" sz="4000" b="1" dirty="0" smtClean="0">
                <a:solidFill>
                  <a:srgbClr val="C00000"/>
                </a:solidFill>
              </a:rPr>
              <a:t>2-х зарядов</a:t>
            </a:r>
            <a:endParaRPr lang="ru-RU" sz="4000" b="1" dirty="0" smtClean="0">
              <a:solidFill>
                <a:srgbClr val="C00000"/>
              </a:solidFill>
            </a:endParaRPr>
          </a:p>
        </p:txBody>
      </p:sp>
      <p:grpSp>
        <p:nvGrpSpPr>
          <p:cNvPr id="25611" name="Group 11"/>
          <p:cNvGrpSpPr>
            <a:grpSpLocks/>
          </p:cNvGrpSpPr>
          <p:nvPr/>
        </p:nvGrpSpPr>
        <p:grpSpPr bwMode="auto">
          <a:xfrm>
            <a:off x="3348038" y="5300663"/>
            <a:ext cx="504825" cy="503237"/>
            <a:chOff x="1066" y="1842"/>
            <a:chExt cx="272" cy="273"/>
          </a:xfrm>
        </p:grpSpPr>
        <p:sp>
          <p:nvSpPr>
            <p:cNvPr id="18459" name="Oval 12"/>
            <p:cNvSpPr>
              <a:spLocks noChangeArrowheads="1"/>
            </p:cNvSpPr>
            <p:nvPr/>
          </p:nvSpPr>
          <p:spPr bwMode="auto">
            <a:xfrm>
              <a:off x="1066" y="1842"/>
              <a:ext cx="272" cy="273"/>
            </a:xfrm>
            <a:prstGeom prst="ellipse">
              <a:avLst/>
            </a:prstGeom>
            <a:solidFill>
              <a:srgbClr val="FF0F15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60" name="AutoShape 13"/>
            <p:cNvSpPr>
              <a:spLocks noChangeArrowheads="1"/>
            </p:cNvSpPr>
            <p:nvPr/>
          </p:nvSpPr>
          <p:spPr bwMode="auto">
            <a:xfrm>
              <a:off x="1111" y="1888"/>
              <a:ext cx="181" cy="182"/>
            </a:xfrm>
            <a:prstGeom prst="star4">
              <a:avLst>
                <a:gd name="adj" fmla="val 0"/>
              </a:avLst>
            </a:prstGeom>
            <a:solidFill>
              <a:schemeClr val="accent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5614" name="Group 14"/>
          <p:cNvGrpSpPr>
            <a:grpSpLocks/>
          </p:cNvGrpSpPr>
          <p:nvPr/>
        </p:nvGrpSpPr>
        <p:grpSpPr bwMode="auto">
          <a:xfrm>
            <a:off x="1258888" y="5300663"/>
            <a:ext cx="504825" cy="503237"/>
            <a:chOff x="1066" y="1842"/>
            <a:chExt cx="272" cy="273"/>
          </a:xfrm>
        </p:grpSpPr>
        <p:sp>
          <p:nvSpPr>
            <p:cNvPr id="18457" name="Oval 15"/>
            <p:cNvSpPr>
              <a:spLocks noChangeArrowheads="1"/>
            </p:cNvSpPr>
            <p:nvPr/>
          </p:nvSpPr>
          <p:spPr bwMode="auto">
            <a:xfrm>
              <a:off x="1066" y="1842"/>
              <a:ext cx="272" cy="273"/>
            </a:xfrm>
            <a:prstGeom prst="ellipse">
              <a:avLst/>
            </a:prstGeom>
            <a:solidFill>
              <a:srgbClr val="FF0F15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8" name="AutoShape 16"/>
            <p:cNvSpPr>
              <a:spLocks noChangeArrowheads="1"/>
            </p:cNvSpPr>
            <p:nvPr/>
          </p:nvSpPr>
          <p:spPr bwMode="auto">
            <a:xfrm>
              <a:off x="1111" y="1888"/>
              <a:ext cx="181" cy="182"/>
            </a:xfrm>
            <a:prstGeom prst="star4">
              <a:avLst>
                <a:gd name="adj" fmla="val 0"/>
              </a:avLst>
            </a:prstGeom>
            <a:solidFill>
              <a:schemeClr val="accent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5620" name="Group 20"/>
          <p:cNvGrpSpPr>
            <a:grpSpLocks/>
          </p:cNvGrpSpPr>
          <p:nvPr/>
        </p:nvGrpSpPr>
        <p:grpSpPr bwMode="auto">
          <a:xfrm>
            <a:off x="3346450" y="3860800"/>
            <a:ext cx="504825" cy="504825"/>
            <a:chOff x="2699" y="2160"/>
            <a:chExt cx="272" cy="273"/>
          </a:xfrm>
        </p:grpSpPr>
        <p:sp>
          <p:nvSpPr>
            <p:cNvPr id="18455" name="Oval 21"/>
            <p:cNvSpPr>
              <a:spLocks noChangeArrowheads="1"/>
            </p:cNvSpPr>
            <p:nvPr/>
          </p:nvSpPr>
          <p:spPr bwMode="auto">
            <a:xfrm>
              <a:off x="2699" y="2160"/>
              <a:ext cx="272" cy="273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6" name="Line 22"/>
            <p:cNvSpPr>
              <a:spLocks noChangeShapeType="1"/>
            </p:cNvSpPr>
            <p:nvPr/>
          </p:nvSpPr>
          <p:spPr bwMode="auto">
            <a:xfrm>
              <a:off x="2744" y="2296"/>
              <a:ext cx="18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623" name="Group 23"/>
          <p:cNvGrpSpPr>
            <a:grpSpLocks/>
          </p:cNvGrpSpPr>
          <p:nvPr/>
        </p:nvGrpSpPr>
        <p:grpSpPr bwMode="auto">
          <a:xfrm>
            <a:off x="1258888" y="3860800"/>
            <a:ext cx="504825" cy="504825"/>
            <a:chOff x="2699" y="2160"/>
            <a:chExt cx="272" cy="273"/>
          </a:xfrm>
        </p:grpSpPr>
        <p:sp>
          <p:nvSpPr>
            <p:cNvPr id="18453" name="Oval 24"/>
            <p:cNvSpPr>
              <a:spLocks noChangeArrowheads="1"/>
            </p:cNvSpPr>
            <p:nvPr/>
          </p:nvSpPr>
          <p:spPr bwMode="auto">
            <a:xfrm>
              <a:off x="2699" y="2160"/>
              <a:ext cx="272" cy="273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4" name="Line 25"/>
            <p:cNvSpPr>
              <a:spLocks noChangeShapeType="1"/>
            </p:cNvSpPr>
            <p:nvPr/>
          </p:nvSpPr>
          <p:spPr bwMode="auto">
            <a:xfrm>
              <a:off x="2744" y="2296"/>
              <a:ext cx="18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605" name="Group 5"/>
          <p:cNvGrpSpPr>
            <a:grpSpLocks/>
          </p:cNvGrpSpPr>
          <p:nvPr/>
        </p:nvGrpSpPr>
        <p:grpSpPr bwMode="auto">
          <a:xfrm>
            <a:off x="1258888" y="2420938"/>
            <a:ext cx="504825" cy="503237"/>
            <a:chOff x="1066" y="1842"/>
            <a:chExt cx="272" cy="273"/>
          </a:xfrm>
        </p:grpSpPr>
        <p:sp>
          <p:nvSpPr>
            <p:cNvPr id="18451" name="Oval 6"/>
            <p:cNvSpPr>
              <a:spLocks noChangeArrowheads="1"/>
            </p:cNvSpPr>
            <p:nvPr/>
          </p:nvSpPr>
          <p:spPr bwMode="auto">
            <a:xfrm>
              <a:off x="1066" y="1842"/>
              <a:ext cx="272" cy="273"/>
            </a:xfrm>
            <a:prstGeom prst="ellipse">
              <a:avLst/>
            </a:prstGeom>
            <a:solidFill>
              <a:srgbClr val="FF0F15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2" name="AutoShape 7"/>
            <p:cNvSpPr>
              <a:spLocks noChangeArrowheads="1"/>
            </p:cNvSpPr>
            <p:nvPr/>
          </p:nvSpPr>
          <p:spPr bwMode="auto">
            <a:xfrm>
              <a:off x="1111" y="1888"/>
              <a:ext cx="181" cy="182"/>
            </a:xfrm>
            <a:prstGeom prst="star4">
              <a:avLst>
                <a:gd name="adj" fmla="val 0"/>
              </a:avLst>
            </a:prstGeom>
            <a:solidFill>
              <a:schemeClr val="accent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5608" name="Group 8"/>
          <p:cNvGrpSpPr>
            <a:grpSpLocks/>
          </p:cNvGrpSpPr>
          <p:nvPr/>
        </p:nvGrpSpPr>
        <p:grpSpPr bwMode="auto">
          <a:xfrm>
            <a:off x="3346450" y="2420938"/>
            <a:ext cx="504825" cy="504825"/>
            <a:chOff x="2699" y="2160"/>
            <a:chExt cx="272" cy="273"/>
          </a:xfrm>
        </p:grpSpPr>
        <p:sp>
          <p:nvSpPr>
            <p:cNvPr id="18449" name="Oval 9"/>
            <p:cNvSpPr>
              <a:spLocks noChangeArrowheads="1"/>
            </p:cNvSpPr>
            <p:nvPr/>
          </p:nvSpPr>
          <p:spPr bwMode="auto">
            <a:xfrm>
              <a:off x="2699" y="2160"/>
              <a:ext cx="272" cy="273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0" name="Line 10"/>
            <p:cNvSpPr>
              <a:spLocks noChangeShapeType="1"/>
            </p:cNvSpPr>
            <p:nvPr/>
          </p:nvSpPr>
          <p:spPr bwMode="auto">
            <a:xfrm>
              <a:off x="2744" y="2296"/>
              <a:ext cx="18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27" name="Line 27"/>
          <p:cNvSpPr>
            <a:spLocks noChangeShapeType="1"/>
          </p:cNvSpPr>
          <p:nvPr/>
        </p:nvSpPr>
        <p:spPr bwMode="auto">
          <a:xfrm>
            <a:off x="1763713" y="2708275"/>
            <a:ext cx="3603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28" name="Line 28"/>
          <p:cNvSpPr>
            <a:spLocks noChangeShapeType="1"/>
          </p:cNvSpPr>
          <p:nvPr/>
        </p:nvSpPr>
        <p:spPr bwMode="auto">
          <a:xfrm flipH="1">
            <a:off x="2987675" y="2708275"/>
            <a:ext cx="3603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29" name="Line 29"/>
          <p:cNvSpPr>
            <a:spLocks noChangeShapeType="1"/>
          </p:cNvSpPr>
          <p:nvPr/>
        </p:nvSpPr>
        <p:spPr bwMode="auto">
          <a:xfrm>
            <a:off x="3851275" y="5589588"/>
            <a:ext cx="3603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0" name="Line 30"/>
          <p:cNvSpPr>
            <a:spLocks noChangeShapeType="1"/>
          </p:cNvSpPr>
          <p:nvPr/>
        </p:nvSpPr>
        <p:spPr bwMode="auto">
          <a:xfrm>
            <a:off x="3851275" y="4076700"/>
            <a:ext cx="3603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1" name="Line 31"/>
          <p:cNvSpPr>
            <a:spLocks noChangeShapeType="1"/>
          </p:cNvSpPr>
          <p:nvPr/>
        </p:nvSpPr>
        <p:spPr bwMode="auto">
          <a:xfrm flipH="1">
            <a:off x="900113" y="5589588"/>
            <a:ext cx="3603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2" name="Line 32"/>
          <p:cNvSpPr>
            <a:spLocks noChangeShapeType="1"/>
          </p:cNvSpPr>
          <p:nvPr/>
        </p:nvSpPr>
        <p:spPr bwMode="auto">
          <a:xfrm flipH="1">
            <a:off x="900113" y="4149725"/>
            <a:ext cx="3603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44" name="Text Box 44"/>
          <p:cNvSpPr txBox="1">
            <a:spLocks noChangeArrowheads="1"/>
          </p:cNvSpPr>
          <p:nvPr/>
        </p:nvSpPr>
        <p:spPr bwMode="auto">
          <a:xfrm>
            <a:off x="5148263" y="2492375"/>
            <a:ext cx="3546475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>
                <a:cs typeface="Times New Roman" pitchFamily="18" charset="0"/>
              </a:rPr>
              <a:t>Разноименные заряды притягиваются, а одноименные отталкиваются</a:t>
            </a:r>
            <a:r>
              <a:rPr lang="ru-RU" sz="2800" b="1" dirty="0" smtClean="0">
                <a:cs typeface="Times New Roman" pitchFamily="18" charset="0"/>
              </a:rPr>
              <a:t>. А как рассчитать силу?</a:t>
            </a:r>
            <a:endParaRPr lang="ru-RU" sz="2800" b="1" dirty="0">
              <a:cs typeface="Times New Roman" pitchFamily="18" charset="0"/>
            </a:endParaRPr>
          </a:p>
        </p:txBody>
      </p:sp>
      <p:sp>
        <p:nvSpPr>
          <p:cNvPr id="18448" name="AutoShape 4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27988" y="6372225"/>
            <a:ext cx="976312" cy="485775"/>
          </a:xfrm>
          <a:custGeom>
            <a:avLst/>
            <a:gdLst>
              <a:gd name="T0" fmla="*/ 732234 w 21600"/>
              <a:gd name="T1" fmla="*/ 0 h 21600"/>
              <a:gd name="T2" fmla="*/ 0 w 21600"/>
              <a:gd name="T3" fmla="*/ 242888 h 21600"/>
              <a:gd name="T4" fmla="*/ 732234 w 21600"/>
              <a:gd name="T5" fmla="*/ 485775 h 21600"/>
              <a:gd name="T6" fmla="*/ 976312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D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77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7.31233E-6 L 0.07083 7.31233E-6 " pathEditMode="relative" ptsTypes="AA">
                                      <p:cBhvr>
                                        <p:cTn id="12" dur="2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9.91659E-7 L -0.07882 -9.91659E-7 " pathEditMode="relative" ptsTypes="AA">
                                      <p:cBhvr>
                                        <p:cTn id="14" dur="2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0533 L -0.09045 0.0106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1" y="25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9.91659E-7 L 0.10243 9.91659E-7 " pathEditMode="relative" ptsTypes="AA">
                                      <p:cBhvr>
                                        <p:cTn id="36" dur="2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9.63855E-7 L -0.09045 0.0055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1" y="27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65153E-6 L 0.1026 -3.65153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256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7" grpId="0" animBg="1"/>
      <p:bldP spid="25627" grpId="1" animBg="1"/>
      <p:bldP spid="25628" grpId="0" animBg="1"/>
      <p:bldP spid="25628" grpId="1" animBg="1"/>
      <p:bldP spid="25629" grpId="0" animBg="1"/>
      <p:bldP spid="25629" grpId="1" animBg="1"/>
      <p:bldP spid="25630" grpId="0" animBg="1"/>
      <p:bldP spid="25630" grpId="1" animBg="1"/>
      <p:bldP spid="25631" grpId="0" animBg="1"/>
      <p:bldP spid="25631" grpId="1" animBg="1"/>
      <p:bldP spid="25632" grpId="0" animBg="1"/>
      <p:bldP spid="2563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C00000"/>
                </a:solidFill>
              </a:rPr>
              <a:t>Взаимодействие 3-х </a:t>
            </a:r>
            <a:r>
              <a:rPr lang="ru-RU" sz="4000" b="1" dirty="0" smtClean="0">
                <a:solidFill>
                  <a:srgbClr val="C00000"/>
                </a:solidFill>
              </a:rPr>
              <a:t>зарядов</a:t>
            </a:r>
          </a:p>
        </p:txBody>
      </p:sp>
      <p:grpSp>
        <p:nvGrpSpPr>
          <p:cNvPr id="19459" name="Group 4"/>
          <p:cNvGrpSpPr>
            <a:grpSpLocks/>
          </p:cNvGrpSpPr>
          <p:nvPr/>
        </p:nvGrpSpPr>
        <p:grpSpPr bwMode="auto">
          <a:xfrm>
            <a:off x="1763713" y="2565400"/>
            <a:ext cx="4230687" cy="2189163"/>
            <a:chOff x="623" y="1298"/>
            <a:chExt cx="1946" cy="1261"/>
          </a:xfrm>
        </p:grpSpPr>
        <p:grpSp>
          <p:nvGrpSpPr>
            <p:cNvPr id="19466" name="Group 5"/>
            <p:cNvGrpSpPr>
              <a:grpSpLocks/>
            </p:cNvGrpSpPr>
            <p:nvPr/>
          </p:nvGrpSpPr>
          <p:grpSpPr bwMode="auto">
            <a:xfrm>
              <a:off x="1098" y="1852"/>
              <a:ext cx="1238" cy="671"/>
              <a:chOff x="2154" y="2523"/>
              <a:chExt cx="2359" cy="1044"/>
            </a:xfrm>
          </p:grpSpPr>
          <p:grpSp>
            <p:nvGrpSpPr>
              <p:cNvPr id="19481" name="Group 6"/>
              <p:cNvGrpSpPr>
                <a:grpSpLocks/>
              </p:cNvGrpSpPr>
              <p:nvPr/>
            </p:nvGrpSpPr>
            <p:grpSpPr bwMode="auto">
              <a:xfrm>
                <a:off x="2245" y="2659"/>
                <a:ext cx="2268" cy="908"/>
                <a:chOff x="1066" y="1706"/>
                <a:chExt cx="2268" cy="908"/>
              </a:xfrm>
            </p:grpSpPr>
            <p:sp>
              <p:nvSpPr>
                <p:cNvPr id="19485" name="Line 7"/>
                <p:cNvSpPr>
                  <a:spLocks noChangeShapeType="1"/>
                </p:cNvSpPr>
                <p:nvPr/>
              </p:nvSpPr>
              <p:spPr bwMode="auto">
                <a:xfrm>
                  <a:off x="1066" y="1706"/>
                  <a:ext cx="136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86" name="Line 8"/>
                <p:cNvSpPr>
                  <a:spLocks noChangeShapeType="1"/>
                </p:cNvSpPr>
                <p:nvPr/>
              </p:nvSpPr>
              <p:spPr bwMode="auto">
                <a:xfrm>
                  <a:off x="1066" y="1706"/>
                  <a:ext cx="907" cy="90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87" name="Line 9"/>
                <p:cNvSpPr>
                  <a:spLocks noChangeShapeType="1"/>
                </p:cNvSpPr>
                <p:nvPr/>
              </p:nvSpPr>
              <p:spPr bwMode="auto">
                <a:xfrm>
                  <a:off x="1066" y="1706"/>
                  <a:ext cx="2268" cy="908"/>
                </a:xfrm>
                <a:prstGeom prst="line">
                  <a:avLst/>
                </a:prstGeom>
                <a:noFill/>
                <a:ln w="57150">
                  <a:solidFill>
                    <a:srgbClr val="FF0F15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9482" name="Group 10"/>
              <p:cNvGrpSpPr>
                <a:grpSpLocks/>
              </p:cNvGrpSpPr>
              <p:nvPr/>
            </p:nvGrpSpPr>
            <p:grpSpPr bwMode="auto">
              <a:xfrm>
                <a:off x="2154" y="2523"/>
                <a:ext cx="272" cy="273"/>
                <a:chOff x="1066" y="1842"/>
                <a:chExt cx="272" cy="273"/>
              </a:xfrm>
            </p:grpSpPr>
            <p:sp>
              <p:nvSpPr>
                <p:cNvPr id="19483" name="Oval 11"/>
                <p:cNvSpPr>
                  <a:spLocks noChangeArrowheads="1"/>
                </p:cNvSpPr>
                <p:nvPr/>
              </p:nvSpPr>
              <p:spPr bwMode="auto">
                <a:xfrm>
                  <a:off x="1066" y="1842"/>
                  <a:ext cx="272" cy="273"/>
                </a:xfrm>
                <a:prstGeom prst="ellipse">
                  <a:avLst/>
                </a:prstGeom>
                <a:solidFill>
                  <a:srgbClr val="FF0F1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484" name="AutoShape 12"/>
                <p:cNvSpPr>
                  <a:spLocks noChangeArrowheads="1"/>
                </p:cNvSpPr>
                <p:nvPr/>
              </p:nvSpPr>
              <p:spPr bwMode="auto">
                <a:xfrm>
                  <a:off x="1111" y="1888"/>
                  <a:ext cx="181" cy="182"/>
                </a:xfrm>
                <a:prstGeom prst="star4">
                  <a:avLst>
                    <a:gd name="adj" fmla="val 0"/>
                  </a:avLst>
                </a:prstGeom>
                <a:solidFill>
                  <a:schemeClr val="accent1"/>
                </a:solidFill>
                <a:ln w="571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9467" name="Group 13"/>
            <p:cNvGrpSpPr>
              <a:grpSpLocks/>
            </p:cNvGrpSpPr>
            <p:nvPr/>
          </p:nvGrpSpPr>
          <p:grpSpPr bwMode="auto">
            <a:xfrm>
              <a:off x="623" y="1298"/>
              <a:ext cx="142" cy="175"/>
              <a:chOff x="1066" y="1842"/>
              <a:chExt cx="272" cy="273"/>
            </a:xfrm>
          </p:grpSpPr>
          <p:sp>
            <p:nvSpPr>
              <p:cNvPr id="19479" name="Oval 14"/>
              <p:cNvSpPr>
                <a:spLocks noChangeArrowheads="1"/>
              </p:cNvSpPr>
              <p:nvPr/>
            </p:nvSpPr>
            <p:spPr bwMode="auto">
              <a:xfrm>
                <a:off x="1066" y="1842"/>
                <a:ext cx="272" cy="273"/>
              </a:xfrm>
              <a:prstGeom prst="ellipse">
                <a:avLst/>
              </a:prstGeom>
              <a:solidFill>
                <a:srgbClr val="FF0F1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480" name="AutoShape 15"/>
              <p:cNvSpPr>
                <a:spLocks noChangeArrowheads="1"/>
              </p:cNvSpPr>
              <p:nvPr/>
            </p:nvSpPr>
            <p:spPr bwMode="auto">
              <a:xfrm>
                <a:off x="1111" y="1888"/>
                <a:ext cx="181" cy="182"/>
              </a:xfrm>
              <a:prstGeom prst="star4">
                <a:avLst>
                  <a:gd name="adj" fmla="val 0"/>
                </a:avLst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9468" name="Group 16"/>
            <p:cNvGrpSpPr>
              <a:grpSpLocks/>
            </p:cNvGrpSpPr>
            <p:nvPr/>
          </p:nvGrpSpPr>
          <p:grpSpPr bwMode="auto">
            <a:xfrm>
              <a:off x="2426" y="1842"/>
              <a:ext cx="143" cy="175"/>
              <a:chOff x="2699" y="2160"/>
              <a:chExt cx="272" cy="273"/>
            </a:xfrm>
          </p:grpSpPr>
          <p:sp>
            <p:nvSpPr>
              <p:cNvPr id="19477" name="Oval 17"/>
              <p:cNvSpPr>
                <a:spLocks noChangeArrowheads="1"/>
              </p:cNvSpPr>
              <p:nvPr/>
            </p:nvSpPr>
            <p:spPr bwMode="auto">
              <a:xfrm>
                <a:off x="2699" y="2160"/>
                <a:ext cx="272" cy="273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478" name="Line 18"/>
              <p:cNvSpPr>
                <a:spLocks noChangeShapeType="1"/>
              </p:cNvSpPr>
              <p:nvPr/>
            </p:nvSpPr>
            <p:spPr bwMode="auto">
              <a:xfrm>
                <a:off x="2744" y="2296"/>
                <a:ext cx="181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9469" name="Line 19"/>
            <p:cNvSpPr>
              <a:spLocks noChangeShapeType="1"/>
            </p:cNvSpPr>
            <p:nvPr/>
          </p:nvSpPr>
          <p:spPr bwMode="auto">
            <a:xfrm>
              <a:off x="1837" y="1933"/>
              <a:ext cx="57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0" name="Line 20"/>
            <p:cNvSpPr>
              <a:spLocks noChangeShapeType="1"/>
            </p:cNvSpPr>
            <p:nvPr/>
          </p:nvSpPr>
          <p:spPr bwMode="auto">
            <a:xfrm flipH="1" flipV="1">
              <a:off x="742" y="1443"/>
              <a:ext cx="356" cy="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1" name="Text Box 21"/>
            <p:cNvSpPr txBox="1">
              <a:spLocks noChangeArrowheads="1"/>
            </p:cNvSpPr>
            <p:nvPr/>
          </p:nvSpPr>
          <p:spPr bwMode="auto">
            <a:xfrm>
              <a:off x="1474" y="1661"/>
              <a:ext cx="222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F</a:t>
              </a:r>
              <a:r>
                <a:rPr lang="en-US" sz="1800" b="1"/>
                <a:t>1</a:t>
              </a:r>
              <a:endParaRPr lang="ru-RU" sz="1800" b="1"/>
            </a:p>
          </p:txBody>
        </p:sp>
        <p:sp>
          <p:nvSpPr>
            <p:cNvPr id="19472" name="Text Box 22"/>
            <p:cNvSpPr txBox="1">
              <a:spLocks noChangeArrowheads="1"/>
            </p:cNvSpPr>
            <p:nvPr/>
          </p:nvSpPr>
          <p:spPr bwMode="auto">
            <a:xfrm>
              <a:off x="1156" y="2296"/>
              <a:ext cx="223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F</a:t>
              </a:r>
              <a:r>
                <a:rPr lang="en-US" sz="1800" b="1"/>
                <a:t>2</a:t>
              </a:r>
              <a:endParaRPr lang="ru-RU" sz="1800" b="1"/>
            </a:p>
          </p:txBody>
        </p:sp>
        <p:sp>
          <p:nvSpPr>
            <p:cNvPr id="19473" name="Line 23"/>
            <p:cNvSpPr>
              <a:spLocks noChangeShapeType="1"/>
            </p:cNvSpPr>
            <p:nvPr/>
          </p:nvSpPr>
          <p:spPr bwMode="auto">
            <a:xfrm>
              <a:off x="1519" y="1706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4" name="Line 24"/>
            <p:cNvSpPr>
              <a:spLocks noChangeShapeType="1"/>
            </p:cNvSpPr>
            <p:nvPr/>
          </p:nvSpPr>
          <p:spPr bwMode="auto">
            <a:xfrm>
              <a:off x="1202" y="2341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5" name="Text Box 25"/>
            <p:cNvSpPr txBox="1">
              <a:spLocks noChangeArrowheads="1"/>
            </p:cNvSpPr>
            <p:nvPr/>
          </p:nvSpPr>
          <p:spPr bwMode="auto">
            <a:xfrm>
              <a:off x="2109" y="2160"/>
              <a:ext cx="170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F15"/>
                  </a:solidFill>
                </a:rPr>
                <a:t>F</a:t>
              </a:r>
              <a:endParaRPr lang="ru-RU" b="1">
                <a:solidFill>
                  <a:srgbClr val="FF0F15"/>
                </a:solidFill>
              </a:endParaRPr>
            </a:p>
          </p:txBody>
        </p:sp>
        <p:sp>
          <p:nvSpPr>
            <p:cNvPr id="19476" name="Line 26"/>
            <p:cNvSpPr>
              <a:spLocks noChangeShapeType="1"/>
            </p:cNvSpPr>
            <p:nvPr/>
          </p:nvSpPr>
          <p:spPr bwMode="auto">
            <a:xfrm>
              <a:off x="2154" y="2205"/>
              <a:ext cx="136" cy="0"/>
            </a:xfrm>
            <a:prstGeom prst="line">
              <a:avLst/>
            </a:prstGeom>
            <a:noFill/>
            <a:ln w="28575">
              <a:solidFill>
                <a:srgbClr val="FF0F1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9460" name="Group 27"/>
          <p:cNvGrpSpPr>
            <a:grpSpLocks/>
          </p:cNvGrpSpPr>
          <p:nvPr/>
        </p:nvGrpSpPr>
        <p:grpSpPr bwMode="auto">
          <a:xfrm>
            <a:off x="5416550" y="2127250"/>
            <a:ext cx="2051050" cy="579438"/>
            <a:chOff x="3412" y="1340"/>
            <a:chExt cx="1292" cy="365"/>
          </a:xfrm>
        </p:grpSpPr>
        <p:sp>
          <p:nvSpPr>
            <p:cNvPr id="19462" name="Text Box 28"/>
            <p:cNvSpPr txBox="1">
              <a:spLocks noChangeArrowheads="1"/>
            </p:cNvSpPr>
            <p:nvPr/>
          </p:nvSpPr>
          <p:spPr bwMode="auto">
            <a:xfrm>
              <a:off x="3412" y="1340"/>
              <a:ext cx="129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/>
                <a:t>F = F</a:t>
              </a:r>
              <a:r>
                <a:rPr lang="en-US" sz="2000" b="1"/>
                <a:t>1</a:t>
              </a:r>
              <a:r>
                <a:rPr lang="en-US" sz="3200" b="1"/>
                <a:t> + F</a:t>
              </a:r>
              <a:r>
                <a:rPr lang="en-US" sz="2000" b="1"/>
                <a:t>2</a:t>
              </a:r>
              <a:endParaRPr lang="ru-RU" sz="2000" b="1"/>
            </a:p>
          </p:txBody>
        </p:sp>
        <p:sp>
          <p:nvSpPr>
            <p:cNvPr id="19463" name="Line 29"/>
            <p:cNvSpPr>
              <a:spLocks noChangeShapeType="1"/>
            </p:cNvSpPr>
            <p:nvPr/>
          </p:nvSpPr>
          <p:spPr bwMode="auto">
            <a:xfrm>
              <a:off x="3470" y="1389"/>
              <a:ext cx="18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64" name="Line 30"/>
            <p:cNvSpPr>
              <a:spLocks noChangeShapeType="1"/>
            </p:cNvSpPr>
            <p:nvPr/>
          </p:nvSpPr>
          <p:spPr bwMode="auto">
            <a:xfrm>
              <a:off x="4422" y="1389"/>
              <a:ext cx="18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65" name="Line 31"/>
            <p:cNvSpPr>
              <a:spLocks noChangeShapeType="1"/>
            </p:cNvSpPr>
            <p:nvPr/>
          </p:nvSpPr>
          <p:spPr bwMode="auto">
            <a:xfrm>
              <a:off x="3878" y="1389"/>
              <a:ext cx="18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461" name="AutoShape 3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27988" y="6372225"/>
            <a:ext cx="976312" cy="485775"/>
          </a:xfrm>
          <a:custGeom>
            <a:avLst/>
            <a:gdLst>
              <a:gd name="T0" fmla="*/ 732234 w 21600"/>
              <a:gd name="T1" fmla="*/ 0 h 21600"/>
              <a:gd name="T2" fmla="*/ 0 w 21600"/>
              <a:gd name="T3" fmla="*/ 242888 h 21600"/>
              <a:gd name="T4" fmla="*/ 732234 w 21600"/>
              <a:gd name="T5" fmla="*/ 485775 h 21600"/>
              <a:gd name="T6" fmla="*/ 976312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D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69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6675"/>
            <a:ext cx="3600400" cy="526746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4" descr="coulomb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846138"/>
            <a:ext cx="3429000" cy="4495800"/>
          </a:xfrm>
          <a:noFill/>
          <a:ln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5364" name="WordArt 5"/>
          <p:cNvSpPr>
            <a:spLocks noChangeArrowheads="1" noChangeShapeType="1" noTextEdit="1"/>
          </p:cNvSpPr>
          <p:nvPr/>
        </p:nvSpPr>
        <p:spPr bwMode="auto">
          <a:xfrm>
            <a:off x="381000" y="276675"/>
            <a:ext cx="3542928" cy="569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Закон Кулона</a:t>
            </a:r>
          </a:p>
        </p:txBody>
      </p:sp>
      <p:graphicFrame>
        <p:nvGraphicFramePr>
          <p:cNvPr id="15366" name="Object 3"/>
          <p:cNvGraphicFramePr>
            <a:graphicFrameLocks noChangeAspect="1"/>
          </p:cNvGraphicFramePr>
          <p:nvPr/>
        </p:nvGraphicFramePr>
        <p:xfrm>
          <a:off x="5105400" y="5486400"/>
          <a:ext cx="29718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Формула" r:id="rId5" imgW="1054100" imgH="419100" progId="Equation.3">
                  <p:embed/>
                </p:oleObj>
              </mc:Choice>
              <mc:Fallback>
                <p:oleObj name="Формула" r:id="rId5" imgW="1054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5486400"/>
                        <a:ext cx="2971800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267462"/>
              </p:ext>
            </p:extLst>
          </p:nvPr>
        </p:nvGraphicFramePr>
        <p:xfrm>
          <a:off x="1159920" y="5544136"/>
          <a:ext cx="2480759" cy="1222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Формула" r:id="rId7" imgW="850680" imgH="419040" progId="Equation.3">
                  <p:embed/>
                </p:oleObj>
              </mc:Choice>
              <mc:Fallback>
                <p:oleObj name="Формула" r:id="rId7" imgW="850680" imgH="41904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9920" y="5544136"/>
                        <a:ext cx="2480759" cy="12227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5337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2"/>
          <p:cNvSpPr>
            <a:spLocks noChangeShapeType="1"/>
          </p:cNvSpPr>
          <p:nvPr/>
        </p:nvSpPr>
        <p:spPr bwMode="auto">
          <a:xfrm flipV="1">
            <a:off x="984250" y="1385888"/>
            <a:ext cx="7691438" cy="95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3795" name="Group 3"/>
          <p:cNvGrpSpPr>
            <a:grpSpLocks/>
          </p:cNvGrpSpPr>
          <p:nvPr/>
        </p:nvGrpSpPr>
        <p:grpSpPr bwMode="auto">
          <a:xfrm>
            <a:off x="1908175" y="666750"/>
            <a:ext cx="715963" cy="719138"/>
            <a:chOff x="1202" y="618"/>
            <a:chExt cx="451" cy="453"/>
          </a:xfrm>
        </p:grpSpPr>
        <p:sp>
          <p:nvSpPr>
            <p:cNvPr id="17442" name="Line 4"/>
            <p:cNvSpPr>
              <a:spLocks noChangeShapeType="1"/>
            </p:cNvSpPr>
            <p:nvPr/>
          </p:nvSpPr>
          <p:spPr bwMode="auto">
            <a:xfrm rot="-5400000">
              <a:off x="1406" y="867"/>
              <a:ext cx="0" cy="40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17443" name="Object 5"/>
            <p:cNvGraphicFramePr>
              <a:graphicFrameLocks noChangeAspect="1"/>
            </p:cNvGraphicFramePr>
            <p:nvPr/>
          </p:nvGraphicFramePr>
          <p:xfrm>
            <a:off x="1292" y="618"/>
            <a:ext cx="361" cy="4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" name="Формула" r:id="rId3" imgW="133249" imgH="152383" progId="Equation.3">
                    <p:embed/>
                  </p:oleObj>
                </mc:Choice>
                <mc:Fallback>
                  <p:oleObj name="Формула" r:id="rId3" imgW="133249" imgH="15238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2" y="618"/>
                          <a:ext cx="361" cy="4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412" name="Object 6"/>
          <p:cNvGraphicFramePr>
            <a:graphicFrameLocks noChangeAspect="1"/>
          </p:cNvGraphicFramePr>
          <p:nvPr/>
        </p:nvGraphicFramePr>
        <p:xfrm>
          <a:off x="1619250" y="666750"/>
          <a:ext cx="3762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Формула" r:id="rId5" imgW="152268" imgH="215713" progId="Equation.3">
                  <p:embed/>
                </p:oleObj>
              </mc:Choice>
              <mc:Fallback>
                <p:oleObj name="Формула" r:id="rId5" imgW="152268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666750"/>
                        <a:ext cx="3762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7"/>
          <p:cNvGraphicFramePr>
            <a:graphicFrameLocks noChangeAspect="1"/>
          </p:cNvGraphicFramePr>
          <p:nvPr/>
        </p:nvGraphicFramePr>
        <p:xfrm>
          <a:off x="7350125" y="820738"/>
          <a:ext cx="4397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Формула" r:id="rId7" imgW="177569" imgH="215619" progId="Equation.3">
                  <p:embed/>
                </p:oleObj>
              </mc:Choice>
              <mc:Fallback>
                <p:oleObj name="Формула" r:id="rId7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25" y="820738"/>
                        <a:ext cx="4397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800" name="Group 8"/>
          <p:cNvGrpSpPr>
            <a:grpSpLocks/>
          </p:cNvGrpSpPr>
          <p:nvPr/>
        </p:nvGrpSpPr>
        <p:grpSpPr bwMode="auto">
          <a:xfrm>
            <a:off x="6575425" y="644525"/>
            <a:ext cx="693738" cy="750888"/>
            <a:chOff x="4142" y="604"/>
            <a:chExt cx="437" cy="473"/>
          </a:xfrm>
        </p:grpSpPr>
        <p:sp>
          <p:nvSpPr>
            <p:cNvPr id="17440" name="Line 9"/>
            <p:cNvSpPr>
              <a:spLocks noChangeShapeType="1"/>
            </p:cNvSpPr>
            <p:nvPr/>
          </p:nvSpPr>
          <p:spPr bwMode="auto">
            <a:xfrm rot="5400000" flipH="1">
              <a:off x="4375" y="873"/>
              <a:ext cx="0" cy="40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17441" name="Object 10"/>
            <p:cNvGraphicFramePr>
              <a:graphicFrameLocks noChangeAspect="1"/>
            </p:cNvGraphicFramePr>
            <p:nvPr/>
          </p:nvGraphicFramePr>
          <p:xfrm>
            <a:off x="4142" y="604"/>
            <a:ext cx="388" cy="4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" name="Формула" r:id="rId9" imgW="133249" imgH="152383" progId="Equation.3">
                    <p:embed/>
                  </p:oleObj>
                </mc:Choice>
                <mc:Fallback>
                  <p:oleObj name="Формула" r:id="rId9" imgW="133249" imgH="15238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2" y="604"/>
                          <a:ext cx="388" cy="4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803" name="Group 11"/>
          <p:cNvGrpSpPr>
            <a:grpSpLocks/>
          </p:cNvGrpSpPr>
          <p:nvPr/>
        </p:nvGrpSpPr>
        <p:grpSpPr bwMode="auto">
          <a:xfrm>
            <a:off x="1816100" y="1314450"/>
            <a:ext cx="5510213" cy="801688"/>
            <a:chOff x="1144" y="1026"/>
            <a:chExt cx="3471" cy="505"/>
          </a:xfrm>
        </p:grpSpPr>
        <p:sp>
          <p:nvSpPr>
            <p:cNvPr id="17438" name="Line 12"/>
            <p:cNvSpPr>
              <a:spLocks noChangeShapeType="1"/>
            </p:cNvSpPr>
            <p:nvPr/>
          </p:nvSpPr>
          <p:spPr bwMode="auto">
            <a:xfrm rot="-5400000">
              <a:off x="894" y="1276"/>
              <a:ext cx="499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9" name="Line 13"/>
            <p:cNvSpPr>
              <a:spLocks noChangeShapeType="1"/>
            </p:cNvSpPr>
            <p:nvPr/>
          </p:nvSpPr>
          <p:spPr bwMode="auto">
            <a:xfrm rot="-5400000">
              <a:off x="4388" y="1304"/>
              <a:ext cx="45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3806" name="Group 14"/>
          <p:cNvGrpSpPr>
            <a:grpSpLocks/>
          </p:cNvGrpSpPr>
          <p:nvPr/>
        </p:nvGrpSpPr>
        <p:grpSpPr bwMode="auto">
          <a:xfrm>
            <a:off x="1816100" y="1385888"/>
            <a:ext cx="5524500" cy="747712"/>
            <a:chOff x="1144" y="1071"/>
            <a:chExt cx="3480" cy="471"/>
          </a:xfrm>
        </p:grpSpPr>
        <p:sp>
          <p:nvSpPr>
            <p:cNvPr id="17436" name="Line 15"/>
            <p:cNvSpPr>
              <a:spLocks noChangeShapeType="1"/>
            </p:cNvSpPr>
            <p:nvPr/>
          </p:nvSpPr>
          <p:spPr bwMode="auto">
            <a:xfrm rot="-5400000">
              <a:off x="2884" y="-306"/>
              <a:ext cx="0" cy="348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stealth" w="lg" len="lg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17437" name="Object 16"/>
            <p:cNvGraphicFramePr>
              <a:graphicFrameLocks noChangeAspect="1"/>
            </p:cNvGraphicFramePr>
            <p:nvPr/>
          </p:nvGraphicFramePr>
          <p:xfrm>
            <a:off x="2835" y="1071"/>
            <a:ext cx="277" cy="4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" name="Формула" r:id="rId11" imgW="57184" imgH="152383" progId="Equation.3">
                    <p:embed/>
                  </p:oleObj>
                </mc:Choice>
                <mc:Fallback>
                  <p:oleObj name="Формула" r:id="rId11" imgW="57184" imgH="15238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5" y="1071"/>
                          <a:ext cx="277" cy="4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3809" name="Object 17"/>
          <p:cNvGraphicFramePr>
            <a:graphicFrameLocks noChangeAspect="1"/>
          </p:cNvGraphicFramePr>
          <p:nvPr/>
        </p:nvGraphicFramePr>
        <p:xfrm>
          <a:off x="3779838" y="2420938"/>
          <a:ext cx="1044575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Формула" r:id="rId13" imgW="190433" imgH="76192" progId="Equation.3">
                  <p:embed/>
                </p:oleObj>
              </mc:Choice>
              <mc:Fallback>
                <p:oleObj name="Формула" r:id="rId13" imgW="190433" imgH="7619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2420938"/>
                        <a:ext cx="1044575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1" name="Object 3"/>
          <p:cNvGraphicFramePr>
            <a:graphicFrameLocks noChangeAspect="1"/>
          </p:cNvGraphicFramePr>
          <p:nvPr/>
        </p:nvGraphicFramePr>
        <p:xfrm>
          <a:off x="4500563" y="3284538"/>
          <a:ext cx="3600450" cy="143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Формула" r:id="rId15" imgW="1054100" imgH="419100" progId="Equation.3">
                  <p:embed/>
                </p:oleObj>
              </mc:Choice>
              <mc:Fallback>
                <p:oleObj name="Формула" r:id="rId15" imgW="1054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3284538"/>
                        <a:ext cx="3600450" cy="1430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9" name="Group 20"/>
          <p:cNvGrpSpPr>
            <a:grpSpLocks/>
          </p:cNvGrpSpPr>
          <p:nvPr/>
        </p:nvGrpSpPr>
        <p:grpSpPr bwMode="auto">
          <a:xfrm>
            <a:off x="7235825" y="1314450"/>
            <a:ext cx="173038" cy="173038"/>
            <a:chOff x="3851" y="1026"/>
            <a:chExt cx="109" cy="109"/>
          </a:xfrm>
        </p:grpSpPr>
        <p:sp>
          <p:nvSpPr>
            <p:cNvPr id="17434" name="Oval 21"/>
            <p:cNvSpPr>
              <a:spLocks noChangeAspect="1" noChangeArrowheads="1"/>
            </p:cNvSpPr>
            <p:nvPr/>
          </p:nvSpPr>
          <p:spPr bwMode="auto">
            <a:xfrm>
              <a:off x="3851" y="1026"/>
              <a:ext cx="109" cy="109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17435" name="Line 22"/>
            <p:cNvSpPr>
              <a:spLocks noChangeShapeType="1"/>
            </p:cNvSpPr>
            <p:nvPr/>
          </p:nvSpPr>
          <p:spPr bwMode="auto">
            <a:xfrm>
              <a:off x="3874" y="1085"/>
              <a:ext cx="6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33815" name="Object 23"/>
          <p:cNvGraphicFramePr>
            <a:graphicFrameLocks noChangeAspect="1"/>
          </p:cNvGraphicFramePr>
          <p:nvPr/>
        </p:nvGraphicFramePr>
        <p:xfrm>
          <a:off x="1763713" y="2347913"/>
          <a:ext cx="2087562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Формула" r:id="rId17" imgW="476351" imgH="133470" progId="Equation.3">
                  <p:embed/>
                </p:oleObj>
              </mc:Choice>
              <mc:Fallback>
                <p:oleObj name="Формула" r:id="rId17" imgW="476351" imgH="13347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347913"/>
                        <a:ext cx="2087562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6" name="Object 24"/>
          <p:cNvGraphicFramePr>
            <a:graphicFrameLocks noChangeAspect="1"/>
          </p:cNvGraphicFramePr>
          <p:nvPr/>
        </p:nvGraphicFramePr>
        <p:xfrm>
          <a:off x="4787900" y="2060575"/>
          <a:ext cx="2163763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Формула" r:id="rId19" imgW="628751" imgH="371501" progId="Equation.3">
                  <p:embed/>
                </p:oleObj>
              </mc:Choice>
              <mc:Fallback>
                <p:oleObj name="Формула" r:id="rId19" imgW="628751" imgH="371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2060575"/>
                        <a:ext cx="2163763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7" name="Object 25"/>
          <p:cNvGraphicFramePr>
            <a:graphicFrameLocks noChangeAspect="1"/>
          </p:cNvGraphicFramePr>
          <p:nvPr/>
        </p:nvGraphicFramePr>
        <p:xfrm>
          <a:off x="252413" y="3429000"/>
          <a:ext cx="3527425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Формула" r:id="rId21" imgW="781151" imgH="371501" progId="Equation.3">
                  <p:embed/>
                </p:oleObj>
              </mc:Choice>
              <mc:Fallback>
                <p:oleObj name="Формула" r:id="rId21" imgW="781151" imgH="371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3429000"/>
                        <a:ext cx="3527425" cy="18669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818" name="Group 26"/>
          <p:cNvGrpSpPr>
            <a:grpSpLocks/>
          </p:cNvGrpSpPr>
          <p:nvPr/>
        </p:nvGrpSpPr>
        <p:grpSpPr bwMode="auto">
          <a:xfrm>
            <a:off x="3349625" y="5445125"/>
            <a:ext cx="5543550" cy="619125"/>
            <a:chOff x="2064" y="3806"/>
            <a:chExt cx="3492" cy="390"/>
          </a:xfrm>
        </p:grpSpPr>
        <p:sp>
          <p:nvSpPr>
            <p:cNvPr id="17432" name="Rectangle 5"/>
            <p:cNvSpPr>
              <a:spLocks noChangeArrowheads="1"/>
            </p:cNvSpPr>
            <p:nvPr/>
          </p:nvSpPr>
          <p:spPr bwMode="auto">
            <a:xfrm>
              <a:off x="2744" y="3812"/>
              <a:ext cx="2812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65000"/>
                <a:buFont typeface="Wingdings" pitchFamily="2" charset="2"/>
                <a:buNone/>
              </a:pPr>
              <a:r>
                <a:rPr lang="ru-RU" sz="2400">
                  <a:solidFill>
                    <a:srgbClr val="336699"/>
                  </a:solidFill>
                  <a:latin typeface="Times New Roman" pitchFamily="18" charset="0"/>
                </a:rPr>
                <a:t>–</a:t>
              </a:r>
              <a:r>
                <a:rPr lang="ru-RU" sz="2400">
                  <a:latin typeface="Times New Roman" pitchFamily="18" charset="0"/>
                </a:rPr>
                <a:t> </a:t>
              </a:r>
              <a:r>
                <a:rPr lang="ru-RU" sz="2400">
                  <a:solidFill>
                    <a:srgbClr val="3333FF"/>
                  </a:solidFill>
                  <a:latin typeface="Times New Roman" pitchFamily="18" charset="0"/>
                </a:rPr>
                <a:t>произведение модулей зарядов</a:t>
              </a:r>
            </a:p>
          </p:txBody>
        </p:sp>
        <p:graphicFrame>
          <p:nvGraphicFramePr>
            <p:cNvPr id="17433" name="Object 28"/>
            <p:cNvGraphicFramePr>
              <a:graphicFrameLocks noChangeAspect="1"/>
            </p:cNvGraphicFramePr>
            <p:nvPr/>
          </p:nvGraphicFramePr>
          <p:xfrm>
            <a:off x="2064" y="3806"/>
            <a:ext cx="725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3" name="Формула" r:id="rId23" imgW="381135" imgH="171566" progId="Equation.3">
                    <p:embed/>
                  </p:oleObj>
                </mc:Choice>
                <mc:Fallback>
                  <p:oleObj name="Формула" r:id="rId23" imgW="381135" imgH="17156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3806"/>
                          <a:ext cx="725" cy="3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4479925" y="4733925"/>
            <a:ext cx="4537075" cy="473075"/>
            <a:chOff x="2744" y="3385"/>
            <a:chExt cx="2858" cy="298"/>
          </a:xfrm>
        </p:grpSpPr>
        <p:sp>
          <p:nvSpPr>
            <p:cNvPr id="17430" name="Rectangle 5"/>
            <p:cNvSpPr>
              <a:spLocks noChangeArrowheads="1"/>
            </p:cNvSpPr>
            <p:nvPr/>
          </p:nvSpPr>
          <p:spPr bwMode="auto">
            <a:xfrm>
              <a:off x="2971" y="3385"/>
              <a:ext cx="2631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65000"/>
                <a:buFont typeface="Wingdings" pitchFamily="2" charset="2"/>
                <a:buNone/>
              </a:pPr>
              <a:r>
                <a:rPr lang="ru-RU" sz="2400">
                  <a:solidFill>
                    <a:srgbClr val="336699"/>
                  </a:solidFill>
                  <a:latin typeface="Times New Roman" pitchFamily="18" charset="0"/>
                </a:rPr>
                <a:t>– </a:t>
              </a:r>
              <a:r>
                <a:rPr lang="ru-RU" sz="2400">
                  <a:solidFill>
                    <a:srgbClr val="3333FF"/>
                  </a:solidFill>
                  <a:latin typeface="Times New Roman" pitchFamily="18" charset="0"/>
                </a:rPr>
                <a:t>расстояние между зарядами</a:t>
              </a:r>
            </a:p>
          </p:txBody>
        </p:sp>
        <p:graphicFrame>
          <p:nvGraphicFramePr>
            <p:cNvPr id="17431" name="Object 31"/>
            <p:cNvGraphicFramePr>
              <a:graphicFrameLocks noChangeAspect="1"/>
            </p:cNvGraphicFramePr>
            <p:nvPr/>
          </p:nvGraphicFramePr>
          <p:xfrm>
            <a:off x="2744" y="3390"/>
            <a:ext cx="240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4" name="Формула" r:id="rId25" imgW="114102" imgH="126780" progId="Equation.3">
                    <p:embed/>
                  </p:oleObj>
                </mc:Choice>
                <mc:Fallback>
                  <p:oleObj name="Формула" r:id="rId25" imgW="114102" imgH="1267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" y="3390"/>
                          <a:ext cx="240" cy="2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824" name="Group 32"/>
          <p:cNvGrpSpPr>
            <a:grpSpLocks/>
          </p:cNvGrpSpPr>
          <p:nvPr/>
        </p:nvGrpSpPr>
        <p:grpSpPr bwMode="auto">
          <a:xfrm>
            <a:off x="1114425" y="6092825"/>
            <a:ext cx="8066088" cy="479425"/>
            <a:chOff x="521" y="3838"/>
            <a:chExt cx="5081" cy="302"/>
          </a:xfrm>
        </p:grpSpPr>
        <p:sp>
          <p:nvSpPr>
            <p:cNvPr id="17428" name="Rectangle 5"/>
            <p:cNvSpPr>
              <a:spLocks noChangeArrowheads="1"/>
            </p:cNvSpPr>
            <p:nvPr/>
          </p:nvSpPr>
          <p:spPr bwMode="auto">
            <a:xfrm>
              <a:off x="748" y="3838"/>
              <a:ext cx="4854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65000"/>
                <a:buFont typeface="Wingdings" pitchFamily="2" charset="2"/>
                <a:buNone/>
              </a:pPr>
              <a:r>
                <a:rPr lang="ru-RU" sz="2400">
                  <a:solidFill>
                    <a:srgbClr val="336699"/>
                  </a:solidFill>
                  <a:latin typeface="Times New Roman" pitchFamily="18" charset="0"/>
                </a:rPr>
                <a:t>–</a:t>
              </a:r>
              <a:r>
                <a:rPr lang="ru-RU" sz="2400">
                  <a:latin typeface="Times New Roman" pitchFamily="18" charset="0"/>
                </a:rPr>
                <a:t> </a:t>
              </a:r>
              <a:r>
                <a:rPr lang="ru-RU" sz="2400">
                  <a:solidFill>
                    <a:srgbClr val="3333FF"/>
                  </a:solidFill>
                  <a:latin typeface="Times New Roman" pitchFamily="18" charset="0"/>
                </a:rPr>
                <a:t>диэлектрическая проницаемость среды (диэлектрика)</a:t>
              </a:r>
            </a:p>
          </p:txBody>
        </p:sp>
        <p:graphicFrame>
          <p:nvGraphicFramePr>
            <p:cNvPr id="17429" name="Object 34"/>
            <p:cNvGraphicFramePr>
              <a:graphicFrameLocks noChangeAspect="1"/>
            </p:cNvGraphicFramePr>
            <p:nvPr/>
          </p:nvGraphicFramePr>
          <p:xfrm>
            <a:off x="521" y="3884"/>
            <a:ext cx="23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5" name="Формула" r:id="rId27" imgW="38033" imgH="57279" progId="Equation.3">
                    <p:embed/>
                  </p:oleObj>
                </mc:Choice>
                <mc:Fallback>
                  <p:oleObj name="Формула" r:id="rId27" imgW="38033" imgH="5727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" y="3884"/>
                          <a:ext cx="234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26" name="Oval 35"/>
          <p:cNvSpPr>
            <a:spLocks noChangeAspect="1" noChangeArrowheads="1"/>
          </p:cNvSpPr>
          <p:nvPr/>
        </p:nvSpPr>
        <p:spPr bwMode="auto">
          <a:xfrm>
            <a:off x="1733550" y="1295400"/>
            <a:ext cx="173038" cy="173038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Times New Roman" pitchFamily="18" charset="0"/>
              </a:rPr>
              <a:t>+</a:t>
            </a:r>
            <a:endParaRPr lang="ru-RU" sz="2000" b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427" name="WordArt 36"/>
          <p:cNvSpPr>
            <a:spLocks noChangeArrowheads="1" noChangeShapeType="1" noTextEdit="1"/>
          </p:cNvSpPr>
          <p:nvPr/>
        </p:nvSpPr>
        <p:spPr bwMode="auto">
          <a:xfrm>
            <a:off x="2133600" y="152400"/>
            <a:ext cx="4038600" cy="665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Закон Кулона</a:t>
            </a:r>
          </a:p>
        </p:txBody>
      </p:sp>
    </p:spTree>
    <p:extLst>
      <p:ext uri="{BB962C8B-B14F-4D97-AF65-F5344CB8AC3E}">
        <p14:creationId xmlns:p14="http://schemas.microsoft.com/office/powerpoint/2010/main" val="3046103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3" name="Rectangle 9"/>
          <p:cNvSpPr>
            <a:spLocks noGrp="1" noChangeArrowheads="1"/>
          </p:cNvSpPr>
          <p:nvPr>
            <p:ph type="title"/>
          </p:nvPr>
        </p:nvSpPr>
        <p:spPr>
          <a:xfrm>
            <a:off x="179512" y="304800"/>
            <a:ext cx="8964488" cy="1752600"/>
          </a:xfrm>
        </p:spPr>
        <p:txBody>
          <a:bodyPr>
            <a:noAutofit/>
          </a:bodyPr>
          <a:lstStyle/>
          <a:p>
            <a:pPr eaLnBrk="1" hangingPunct="1"/>
            <a:r>
              <a:rPr lang="ru-RU" sz="2400" b="1" dirty="0" smtClean="0">
                <a:solidFill>
                  <a:srgbClr val="C00000"/>
                </a:solidFill>
              </a:rPr>
              <a:t>Сила взаимодействия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направлена по прямой, соединяющей заряды,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а её направление зависит от знаков зарядов: одноимённые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заряды- отталкиваются, а разноимённые- притягиваются.</a:t>
            </a:r>
          </a:p>
        </p:txBody>
      </p:sp>
      <p:sp>
        <p:nvSpPr>
          <p:cNvPr id="113675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7400"/>
            <a:ext cx="4537075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Char char="Ø"/>
            </a:pPr>
            <a:r>
              <a:rPr lang="ru-RU" sz="2400" smtClean="0">
                <a:solidFill>
                  <a:srgbClr val="000066"/>
                </a:solidFill>
              </a:rPr>
              <a:t>Коэффициент</a:t>
            </a:r>
            <a:br>
              <a:rPr lang="ru-RU" sz="2400" smtClean="0">
                <a:solidFill>
                  <a:srgbClr val="000066"/>
                </a:solidFill>
              </a:rPr>
            </a:br>
            <a:r>
              <a:rPr lang="ru-RU" sz="2400" smtClean="0">
                <a:solidFill>
                  <a:srgbClr val="000066"/>
                </a:solidFill>
              </a:rPr>
              <a:t> пропорциональности</a:t>
            </a:r>
            <a:br>
              <a:rPr lang="ru-RU" sz="2400" smtClean="0">
                <a:solidFill>
                  <a:srgbClr val="000066"/>
                </a:solidFill>
              </a:rPr>
            </a:br>
            <a:r>
              <a:rPr lang="ru-RU" sz="2400" smtClean="0">
                <a:solidFill>
                  <a:srgbClr val="000066"/>
                </a:solidFill>
              </a:rPr>
              <a:t/>
            </a:r>
            <a:br>
              <a:rPr lang="ru-RU" sz="2400" smtClean="0">
                <a:solidFill>
                  <a:srgbClr val="000066"/>
                </a:solidFill>
              </a:rPr>
            </a:br>
            <a:r>
              <a:rPr lang="ru-RU" sz="2400" smtClean="0">
                <a:solidFill>
                  <a:srgbClr val="003300"/>
                </a:solidFill>
              </a:rPr>
              <a:t/>
            </a:r>
            <a:br>
              <a:rPr lang="ru-RU" sz="2400" smtClean="0">
                <a:solidFill>
                  <a:srgbClr val="003300"/>
                </a:solidFill>
              </a:rPr>
            </a:br>
            <a:r>
              <a:rPr lang="ru-RU" sz="2400" smtClean="0">
                <a:solidFill>
                  <a:srgbClr val="003300"/>
                </a:solidFill>
              </a:rPr>
              <a:t/>
            </a:r>
            <a:br>
              <a:rPr lang="ru-RU" sz="2400" smtClean="0">
                <a:solidFill>
                  <a:srgbClr val="003300"/>
                </a:solidFill>
              </a:rPr>
            </a:br>
            <a:r>
              <a:rPr lang="ru-RU" sz="2400" smtClean="0">
                <a:solidFill>
                  <a:srgbClr val="003300"/>
                </a:solidFill>
              </a:rPr>
              <a:t/>
            </a:r>
            <a:br>
              <a:rPr lang="ru-RU" sz="2400" smtClean="0">
                <a:solidFill>
                  <a:srgbClr val="003300"/>
                </a:solidFill>
              </a:rPr>
            </a:br>
            <a:r>
              <a:rPr lang="ru-RU" sz="2400" smtClean="0">
                <a:solidFill>
                  <a:srgbClr val="003300"/>
                </a:solidFill>
              </a:rPr>
              <a:t/>
            </a:r>
            <a:br>
              <a:rPr lang="ru-RU" sz="2400" smtClean="0">
                <a:solidFill>
                  <a:srgbClr val="003300"/>
                </a:solidFill>
              </a:rPr>
            </a:br>
            <a:r>
              <a:rPr lang="ru-RU" sz="2400" smtClean="0">
                <a:solidFill>
                  <a:srgbClr val="003300"/>
                </a:solidFill>
              </a:rPr>
              <a:t/>
            </a:r>
            <a:br>
              <a:rPr lang="ru-RU" sz="2400" smtClean="0">
                <a:solidFill>
                  <a:srgbClr val="003300"/>
                </a:solidFill>
              </a:rPr>
            </a:br>
            <a:endParaRPr lang="ru-RU" sz="2400" smtClean="0">
              <a:solidFill>
                <a:srgbClr val="003300"/>
              </a:solidFill>
            </a:endParaRP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buFont typeface="Wingdings" pitchFamily="2" charset="2"/>
              <a:buChar char="Ø"/>
            </a:pPr>
            <a:r>
              <a:rPr lang="ru-RU" sz="2400" smtClean="0">
                <a:solidFill>
                  <a:srgbClr val="000066"/>
                </a:solidFill>
              </a:rPr>
              <a:t>Электрическая постоянная</a:t>
            </a:r>
            <a:br>
              <a:rPr lang="ru-RU" sz="2400" smtClean="0">
                <a:solidFill>
                  <a:srgbClr val="000066"/>
                </a:solidFill>
              </a:rPr>
            </a:br>
            <a:r>
              <a:rPr lang="ru-RU" sz="2400" smtClean="0">
                <a:solidFill>
                  <a:srgbClr val="000066"/>
                </a:solidFill>
              </a:rPr>
              <a:t/>
            </a:r>
            <a:br>
              <a:rPr lang="ru-RU" sz="2400" smtClean="0">
                <a:solidFill>
                  <a:srgbClr val="000066"/>
                </a:solidFill>
              </a:rPr>
            </a:br>
            <a:endParaRPr lang="ru-RU" sz="2400" smtClean="0">
              <a:solidFill>
                <a:srgbClr val="000066"/>
              </a:solidFill>
            </a:endParaRPr>
          </a:p>
        </p:txBody>
      </p:sp>
      <p:sp>
        <p:nvSpPr>
          <p:cNvPr id="11268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4859338" y="2636838"/>
            <a:ext cx="3770312" cy="3724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.</a:t>
            </a:r>
          </a:p>
        </p:txBody>
      </p:sp>
      <p:pic>
        <p:nvPicPr>
          <p:cNvPr id="113674" name="Picture 10" descr="картинки для презентации 00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E1"/>
              </a:clrFrom>
              <a:clrTo>
                <a:srgbClr val="FFFFE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470150"/>
            <a:ext cx="3168650" cy="42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997200"/>
            <a:ext cx="3024188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33825"/>
            <a:ext cx="187325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9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486400"/>
            <a:ext cx="4033838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4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113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113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113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2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20"/>
                            </p:stCondLst>
                            <p:childTnLst>
                              <p:par>
                                <p:cTn id="2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13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13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13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40"/>
                            </p:stCondLst>
                            <p:childTnLst>
                              <p:par>
                                <p:cTn id="41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>
                <a:solidFill>
                  <a:srgbClr val="C00000"/>
                </a:solidFill>
              </a:rPr>
              <a:t>Электрическое </a:t>
            </a:r>
            <a:r>
              <a:rPr lang="ru-RU" sz="4000" b="1" dirty="0" smtClean="0">
                <a:solidFill>
                  <a:srgbClr val="C00000"/>
                </a:solidFill>
              </a:rPr>
              <a:t>поле. Идея близкодействия Фарадея</a:t>
            </a:r>
            <a:endParaRPr lang="ru-RU" sz="4000" b="1" dirty="0" smtClean="0">
              <a:solidFill>
                <a:srgbClr val="C00000"/>
              </a:solidFill>
            </a:endParaRP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250825" y="1844675"/>
            <a:ext cx="864235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sz="3200" b="1" dirty="0">
                <a:cs typeface="Times New Roman" pitchFamily="18" charset="0"/>
              </a:rPr>
              <a:t>Согласно идее Фарадея электрические заряды не действуют друг на друга непосредственно.</a:t>
            </a:r>
          </a:p>
          <a:p>
            <a:pPr eaLnBrk="1" hangingPunct="1">
              <a:buFontTx/>
              <a:buChar char="•"/>
            </a:pPr>
            <a:r>
              <a:rPr lang="ru-RU" sz="3200" b="1" dirty="0">
                <a:cs typeface="Times New Roman" pitchFamily="18" charset="0"/>
              </a:rPr>
              <a:t>Каждый из них создает в окружающим пространстве </a:t>
            </a:r>
            <a:r>
              <a:rPr lang="ru-RU" sz="3200" b="1" dirty="0">
                <a:solidFill>
                  <a:srgbClr val="C00000"/>
                </a:solidFill>
                <a:cs typeface="Times New Roman" pitchFamily="18" charset="0"/>
              </a:rPr>
              <a:t>электрическое поле.</a:t>
            </a:r>
          </a:p>
          <a:p>
            <a:pPr eaLnBrk="1" hangingPunct="1">
              <a:buFontTx/>
              <a:buChar char="•"/>
            </a:pPr>
            <a:r>
              <a:rPr lang="ru-RU" sz="3200" b="1" dirty="0">
                <a:cs typeface="Times New Roman" pitchFamily="18" charset="0"/>
              </a:rPr>
              <a:t>Поле одного заряда действует на другой заряд и наоборот.</a:t>
            </a:r>
          </a:p>
          <a:p>
            <a:pPr eaLnBrk="1" hangingPunct="1">
              <a:buFontTx/>
              <a:buChar char="•"/>
            </a:pPr>
            <a:r>
              <a:rPr lang="ru-RU" sz="3200" b="1" dirty="0">
                <a:cs typeface="Times New Roman" pitchFamily="18" charset="0"/>
              </a:rPr>
              <a:t>По мере удаления от заряда поле ослабевает.</a:t>
            </a:r>
          </a:p>
        </p:txBody>
      </p:sp>
      <p:sp>
        <p:nvSpPr>
          <p:cNvPr id="20484" name="AutoShape 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27988" y="6372225"/>
            <a:ext cx="976312" cy="485775"/>
          </a:xfrm>
          <a:custGeom>
            <a:avLst/>
            <a:gdLst>
              <a:gd name="T0" fmla="*/ 732234 w 21600"/>
              <a:gd name="T1" fmla="*/ 0 h 21600"/>
              <a:gd name="T2" fmla="*/ 0 w 21600"/>
              <a:gd name="T3" fmla="*/ 242888 h 21600"/>
              <a:gd name="T4" fmla="*/ 732234 w 21600"/>
              <a:gd name="T5" fmla="*/ 485775 h 21600"/>
              <a:gd name="T6" fmla="*/ 976312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D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52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>
                <a:solidFill>
                  <a:srgbClr val="C00000"/>
                </a:solidFill>
              </a:rPr>
              <a:t>Свойства Электрического поля</a:t>
            </a:r>
            <a:endParaRPr lang="ru-RU" sz="4000" b="1" dirty="0" smtClean="0">
              <a:solidFill>
                <a:srgbClr val="C00000"/>
              </a:solidFill>
            </a:endParaRP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250825" y="1628775"/>
            <a:ext cx="864235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Электрическое поле материально, оно существует независимо от нас и наших знаний о нем.</a:t>
            </a:r>
          </a:p>
          <a:p>
            <a:pPr eaLnBrk="1" hangingPunct="1">
              <a:buFontTx/>
              <a:buChar char="•"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Главное свойство электрического поля – действие его на электрические заряды с некоторой силой.</a:t>
            </a:r>
          </a:p>
          <a:p>
            <a:pPr eaLnBrk="1" hangingPunct="1">
              <a:buFontTx/>
              <a:buChar char="•"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Электрическое поле неподвижных зарядов называют электростатическим. Оно не меняется со временем.</a:t>
            </a:r>
          </a:p>
        </p:txBody>
      </p:sp>
      <p:sp>
        <p:nvSpPr>
          <p:cNvPr id="21508" name="AutoShape 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27988" y="6372225"/>
            <a:ext cx="976312" cy="485775"/>
          </a:xfrm>
          <a:custGeom>
            <a:avLst/>
            <a:gdLst>
              <a:gd name="T0" fmla="*/ 732234 w 21600"/>
              <a:gd name="T1" fmla="*/ 0 h 21600"/>
              <a:gd name="T2" fmla="*/ 0 w 21600"/>
              <a:gd name="T3" fmla="*/ 242888 h 21600"/>
              <a:gd name="T4" fmla="*/ 732234 w 21600"/>
              <a:gd name="T5" fmla="*/ 485775 h 21600"/>
              <a:gd name="T6" fmla="*/ 976312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D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66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>
                <a:solidFill>
                  <a:srgbClr val="C00000"/>
                </a:solidFill>
              </a:rPr>
              <a:t>Напряженность электрического </a:t>
            </a:r>
            <a:r>
              <a:rPr lang="ru-RU" sz="4000" b="1" dirty="0" smtClean="0">
                <a:solidFill>
                  <a:srgbClr val="C00000"/>
                </a:solidFill>
              </a:rPr>
              <a:t>поля (определение)</a:t>
            </a:r>
            <a:endParaRPr lang="ru-RU" sz="4000" b="1" dirty="0" smtClean="0">
              <a:solidFill>
                <a:srgbClr val="C00000"/>
              </a:solidFill>
            </a:endParaRPr>
          </a:p>
        </p:txBody>
      </p:sp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179388" y="1484313"/>
            <a:ext cx="8748712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3200" b="1">
                <a:solidFill>
                  <a:schemeClr val="accent2"/>
                </a:solidFill>
                <a:cs typeface="Times New Roman" pitchFamily="18" charset="0"/>
              </a:rPr>
              <a:t>Напряженность </a:t>
            </a:r>
            <a:r>
              <a:rPr lang="ru-RU" sz="3200" b="1">
                <a:cs typeface="Times New Roman" pitchFamily="18" charset="0"/>
              </a:rPr>
              <a:t>– силовая характеристика электрического поля – она определяет силу, с которой эл. поле действует на эл. заряд.</a:t>
            </a:r>
          </a:p>
        </p:txBody>
      </p:sp>
      <p:graphicFrame>
        <p:nvGraphicFramePr>
          <p:cNvPr id="22532" name="Object 6"/>
          <p:cNvGraphicFramePr>
            <a:graphicFrameLocks noGrp="1" noChangeAspect="1"/>
          </p:cNvGraphicFramePr>
          <p:nvPr>
            <p:ph idx="4294967295"/>
          </p:nvPr>
        </p:nvGraphicFramePr>
        <p:xfrm>
          <a:off x="3348038" y="3716338"/>
          <a:ext cx="1516062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Формула" r:id="rId3" imgW="583947" imgH="393529" progId="Equation.3">
                  <p:embed/>
                </p:oleObj>
              </mc:Choice>
              <mc:Fallback>
                <p:oleObj name="Формула" r:id="rId3" imgW="58394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3716338"/>
                        <a:ext cx="1516062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Rectangle 9"/>
          <p:cNvSpPr>
            <a:spLocks noChangeArrowheads="1"/>
          </p:cNvSpPr>
          <p:nvPr/>
        </p:nvSpPr>
        <p:spPr bwMode="auto">
          <a:xfrm>
            <a:off x="0" y="3213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34" name="Object 8"/>
          <p:cNvGraphicFramePr>
            <a:graphicFrameLocks noChangeAspect="1"/>
          </p:cNvGraphicFramePr>
          <p:nvPr/>
        </p:nvGraphicFramePr>
        <p:xfrm>
          <a:off x="827088" y="3068638"/>
          <a:ext cx="1584325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Формула" r:id="rId5" imgW="444307" imgH="444307" progId="Equation.3">
                  <p:embed/>
                </p:oleObj>
              </mc:Choice>
              <mc:Fallback>
                <p:oleObj name="Формула" r:id="rId5" imgW="444307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068638"/>
                        <a:ext cx="1584325" cy="15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11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36" name="Object 10"/>
          <p:cNvGraphicFramePr>
            <a:graphicFrameLocks noChangeAspect="1"/>
          </p:cNvGraphicFramePr>
          <p:nvPr/>
        </p:nvGraphicFramePr>
        <p:xfrm>
          <a:off x="6011863" y="3284538"/>
          <a:ext cx="22320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Формула" r:id="rId7" imgW="583947" imgH="241195" progId="Equation.3">
                  <p:embed/>
                </p:oleObj>
              </mc:Choice>
              <mc:Fallback>
                <p:oleObj name="Формула" r:id="rId7" imgW="58394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3284538"/>
                        <a:ext cx="22320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37" name="Group 28"/>
          <p:cNvGrpSpPr>
            <a:grpSpLocks/>
          </p:cNvGrpSpPr>
          <p:nvPr/>
        </p:nvGrpSpPr>
        <p:grpSpPr bwMode="auto">
          <a:xfrm>
            <a:off x="755650" y="4941888"/>
            <a:ext cx="2695575" cy="1008062"/>
            <a:chOff x="476" y="3113"/>
            <a:chExt cx="1698" cy="635"/>
          </a:xfrm>
        </p:grpSpPr>
        <p:grpSp>
          <p:nvGrpSpPr>
            <p:cNvPr id="22549" name="Group 12"/>
            <p:cNvGrpSpPr>
              <a:grpSpLocks/>
            </p:cNvGrpSpPr>
            <p:nvPr/>
          </p:nvGrpSpPr>
          <p:grpSpPr bwMode="auto">
            <a:xfrm>
              <a:off x="1610" y="3294"/>
              <a:ext cx="227" cy="227"/>
              <a:chOff x="1066" y="1842"/>
              <a:chExt cx="272" cy="273"/>
            </a:xfrm>
          </p:grpSpPr>
          <p:sp>
            <p:nvSpPr>
              <p:cNvPr id="22556" name="Oval 13"/>
              <p:cNvSpPr>
                <a:spLocks noChangeArrowheads="1"/>
              </p:cNvSpPr>
              <p:nvPr/>
            </p:nvSpPr>
            <p:spPr bwMode="auto">
              <a:xfrm>
                <a:off x="1066" y="1842"/>
                <a:ext cx="272" cy="273"/>
              </a:xfrm>
              <a:prstGeom prst="ellipse">
                <a:avLst/>
              </a:prstGeom>
              <a:solidFill>
                <a:srgbClr val="FF0F1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57" name="AutoShape 14"/>
              <p:cNvSpPr>
                <a:spLocks noChangeArrowheads="1"/>
              </p:cNvSpPr>
              <p:nvPr/>
            </p:nvSpPr>
            <p:spPr bwMode="auto">
              <a:xfrm>
                <a:off x="1111" y="1888"/>
                <a:ext cx="181" cy="182"/>
              </a:xfrm>
              <a:prstGeom prst="star4">
                <a:avLst>
                  <a:gd name="adj" fmla="val 0"/>
                </a:avLst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2550" name="Line 18"/>
            <p:cNvSpPr>
              <a:spLocks noChangeShapeType="1"/>
            </p:cNvSpPr>
            <p:nvPr/>
          </p:nvSpPr>
          <p:spPr bwMode="auto">
            <a:xfrm flipH="1">
              <a:off x="476" y="3430"/>
              <a:ext cx="1134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1" name="Line 19"/>
            <p:cNvSpPr>
              <a:spLocks noChangeShapeType="1"/>
            </p:cNvSpPr>
            <p:nvPr/>
          </p:nvSpPr>
          <p:spPr bwMode="auto">
            <a:xfrm flipH="1">
              <a:off x="476" y="3566"/>
              <a:ext cx="680" cy="1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2" name="Oval 20"/>
            <p:cNvSpPr>
              <a:spLocks noChangeArrowheads="1"/>
            </p:cNvSpPr>
            <p:nvPr/>
          </p:nvSpPr>
          <p:spPr bwMode="auto">
            <a:xfrm flipV="1">
              <a:off x="1111" y="3521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53" name="Text Box 24"/>
            <p:cNvSpPr txBox="1">
              <a:spLocks noChangeArrowheads="1"/>
            </p:cNvSpPr>
            <p:nvPr/>
          </p:nvSpPr>
          <p:spPr bwMode="auto">
            <a:xfrm>
              <a:off x="1746" y="3113"/>
              <a:ext cx="4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q&gt;0</a:t>
              </a:r>
              <a:endParaRPr lang="ru-RU" b="1"/>
            </a:p>
          </p:txBody>
        </p:sp>
        <p:sp>
          <p:nvSpPr>
            <p:cNvPr id="22554" name="Text Box 25"/>
            <p:cNvSpPr txBox="1">
              <a:spLocks noChangeArrowheads="1"/>
            </p:cNvSpPr>
            <p:nvPr/>
          </p:nvSpPr>
          <p:spPr bwMode="auto">
            <a:xfrm>
              <a:off x="567" y="3385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E</a:t>
              </a:r>
              <a:endParaRPr lang="ru-RU" b="1"/>
            </a:p>
          </p:txBody>
        </p:sp>
        <p:sp>
          <p:nvSpPr>
            <p:cNvPr id="22555" name="Line 27"/>
            <p:cNvSpPr>
              <a:spLocks noChangeShapeType="1"/>
            </p:cNvSpPr>
            <p:nvPr/>
          </p:nvSpPr>
          <p:spPr bwMode="auto">
            <a:xfrm>
              <a:off x="657" y="3430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38" name="Group 32"/>
          <p:cNvGrpSpPr>
            <a:grpSpLocks/>
          </p:cNvGrpSpPr>
          <p:nvPr/>
        </p:nvGrpSpPr>
        <p:grpSpPr bwMode="auto">
          <a:xfrm>
            <a:off x="4643438" y="4868863"/>
            <a:ext cx="3457575" cy="1441450"/>
            <a:chOff x="2925" y="3067"/>
            <a:chExt cx="2178" cy="908"/>
          </a:xfrm>
        </p:grpSpPr>
        <p:grpSp>
          <p:nvGrpSpPr>
            <p:cNvPr id="22540" name="Group 15"/>
            <p:cNvGrpSpPr>
              <a:grpSpLocks/>
            </p:cNvGrpSpPr>
            <p:nvPr/>
          </p:nvGrpSpPr>
          <p:grpSpPr bwMode="auto">
            <a:xfrm>
              <a:off x="2925" y="3339"/>
              <a:ext cx="227" cy="227"/>
              <a:chOff x="2699" y="2160"/>
              <a:chExt cx="272" cy="273"/>
            </a:xfrm>
          </p:grpSpPr>
          <p:sp>
            <p:nvSpPr>
              <p:cNvPr id="22547" name="Oval 16"/>
              <p:cNvSpPr>
                <a:spLocks noChangeArrowheads="1"/>
              </p:cNvSpPr>
              <p:nvPr/>
            </p:nvSpPr>
            <p:spPr bwMode="auto">
              <a:xfrm>
                <a:off x="2699" y="2160"/>
                <a:ext cx="272" cy="273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48" name="Line 17"/>
              <p:cNvSpPr>
                <a:spLocks noChangeShapeType="1"/>
              </p:cNvSpPr>
              <p:nvPr/>
            </p:nvSpPr>
            <p:spPr bwMode="auto">
              <a:xfrm>
                <a:off x="2744" y="2296"/>
                <a:ext cx="181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2541" name="Line 21"/>
            <p:cNvSpPr>
              <a:spLocks noChangeShapeType="1"/>
            </p:cNvSpPr>
            <p:nvPr/>
          </p:nvSpPr>
          <p:spPr bwMode="auto">
            <a:xfrm>
              <a:off x="3152" y="3475"/>
              <a:ext cx="1905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2" name="Oval 22"/>
            <p:cNvSpPr>
              <a:spLocks noChangeArrowheads="1"/>
            </p:cNvSpPr>
            <p:nvPr/>
          </p:nvSpPr>
          <p:spPr bwMode="auto">
            <a:xfrm flipV="1">
              <a:off x="5012" y="3884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3" name="Line 23"/>
            <p:cNvSpPr>
              <a:spLocks noChangeShapeType="1"/>
            </p:cNvSpPr>
            <p:nvPr/>
          </p:nvSpPr>
          <p:spPr bwMode="auto">
            <a:xfrm flipH="1" flipV="1">
              <a:off x="4468" y="3793"/>
              <a:ext cx="589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4" name="Text Box 29"/>
            <p:cNvSpPr txBox="1">
              <a:spLocks noChangeArrowheads="1"/>
            </p:cNvSpPr>
            <p:nvPr/>
          </p:nvSpPr>
          <p:spPr bwMode="auto">
            <a:xfrm>
              <a:off x="3107" y="3067"/>
              <a:ext cx="4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q&lt;0</a:t>
              </a:r>
              <a:endParaRPr lang="ru-RU" b="1"/>
            </a:p>
          </p:txBody>
        </p:sp>
        <p:sp>
          <p:nvSpPr>
            <p:cNvPr id="22545" name="Text Box 30"/>
            <p:cNvSpPr txBox="1">
              <a:spLocks noChangeArrowheads="1"/>
            </p:cNvSpPr>
            <p:nvPr/>
          </p:nvSpPr>
          <p:spPr bwMode="auto">
            <a:xfrm>
              <a:off x="4785" y="3566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E</a:t>
              </a:r>
              <a:endParaRPr lang="ru-RU" b="1"/>
            </a:p>
          </p:txBody>
        </p:sp>
        <p:sp>
          <p:nvSpPr>
            <p:cNvPr id="22546" name="Line 31"/>
            <p:cNvSpPr>
              <a:spLocks noChangeShapeType="1"/>
            </p:cNvSpPr>
            <p:nvPr/>
          </p:nvSpPr>
          <p:spPr bwMode="auto">
            <a:xfrm>
              <a:off x="4876" y="3612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39" name="AutoShape 3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27988" y="6372225"/>
            <a:ext cx="976312" cy="485775"/>
          </a:xfrm>
          <a:custGeom>
            <a:avLst/>
            <a:gdLst>
              <a:gd name="T0" fmla="*/ 732234 w 21600"/>
              <a:gd name="T1" fmla="*/ 0 h 21600"/>
              <a:gd name="T2" fmla="*/ 0 w 21600"/>
              <a:gd name="T3" fmla="*/ 242888 h 21600"/>
              <a:gd name="T4" fmla="*/ 732234 w 21600"/>
              <a:gd name="T5" fmla="*/ 485775 h 21600"/>
              <a:gd name="T6" fmla="*/ 976312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D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58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0"/>
            <a:ext cx="7773987" cy="1223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>
                <a:solidFill>
                  <a:srgbClr val="C00000"/>
                </a:solidFill>
              </a:rPr>
              <a:t>Напряженность электрического поля</a:t>
            </a:r>
          </a:p>
        </p:txBody>
      </p:sp>
      <p:grpSp>
        <p:nvGrpSpPr>
          <p:cNvPr id="23555" name="Group 22"/>
          <p:cNvGrpSpPr>
            <a:grpSpLocks/>
          </p:cNvGrpSpPr>
          <p:nvPr/>
        </p:nvGrpSpPr>
        <p:grpSpPr bwMode="auto">
          <a:xfrm>
            <a:off x="250825" y="1628775"/>
            <a:ext cx="4754563" cy="1998663"/>
            <a:chOff x="158" y="1026"/>
            <a:chExt cx="2995" cy="1259"/>
          </a:xfrm>
        </p:grpSpPr>
        <p:graphicFrame>
          <p:nvGraphicFramePr>
            <p:cNvPr id="23565" name="Object 4"/>
            <p:cNvGraphicFramePr>
              <a:graphicFrameLocks noChangeAspect="1"/>
            </p:cNvGraphicFramePr>
            <p:nvPr/>
          </p:nvGraphicFramePr>
          <p:xfrm>
            <a:off x="249" y="1026"/>
            <a:ext cx="1224" cy="5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Формула" r:id="rId3" imgW="583947" imgH="241195" progId="Equation.3">
                    <p:embed/>
                  </p:oleObj>
                </mc:Choice>
                <mc:Fallback>
                  <p:oleObj name="Формула" r:id="rId3" imgW="583947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" y="1026"/>
                          <a:ext cx="1224" cy="5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6" name="Object 6"/>
            <p:cNvGraphicFramePr>
              <a:graphicFrameLocks noChangeAspect="1"/>
            </p:cNvGraphicFramePr>
            <p:nvPr/>
          </p:nvGraphicFramePr>
          <p:xfrm>
            <a:off x="158" y="1570"/>
            <a:ext cx="1451" cy="7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2" name="Формула" r:id="rId5" imgW="850531" imgH="418918" progId="Equation.3">
                    <p:embed/>
                  </p:oleObj>
                </mc:Choice>
                <mc:Fallback>
                  <p:oleObj name="Формула" r:id="rId5" imgW="850531" imgH="418918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" y="1570"/>
                          <a:ext cx="1451" cy="7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7" name="Object 8"/>
            <p:cNvGraphicFramePr>
              <a:graphicFrameLocks noChangeAspect="1"/>
            </p:cNvGraphicFramePr>
            <p:nvPr/>
          </p:nvGraphicFramePr>
          <p:xfrm>
            <a:off x="1973" y="1207"/>
            <a:ext cx="1180" cy="9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Формула" r:id="rId7" imgW="571252" imgH="418918" progId="Equation.3">
                    <p:embed/>
                  </p:oleObj>
                </mc:Choice>
                <mc:Fallback>
                  <p:oleObj name="Формула" r:id="rId7" imgW="571252" imgH="418918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3" y="1207"/>
                          <a:ext cx="1180" cy="9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8" name="AutoShape 10"/>
            <p:cNvSpPr>
              <a:spLocks/>
            </p:cNvSpPr>
            <p:nvPr/>
          </p:nvSpPr>
          <p:spPr bwMode="auto">
            <a:xfrm>
              <a:off x="1746" y="1071"/>
              <a:ext cx="136" cy="1180"/>
            </a:xfrm>
            <a:prstGeom prst="rightBrace">
              <a:avLst>
                <a:gd name="adj1" fmla="val 72304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3556" name="Text Box 11"/>
          <p:cNvSpPr txBox="1">
            <a:spLocks noChangeArrowheads="1"/>
          </p:cNvSpPr>
          <p:nvPr/>
        </p:nvSpPr>
        <p:spPr bwMode="auto">
          <a:xfrm>
            <a:off x="5019675" y="1989138"/>
            <a:ext cx="412432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>
                <a:cs typeface="Times New Roman" pitchFamily="18" charset="0"/>
              </a:rPr>
              <a:t>Напряженность эл. поля точечного заряда на расстоянии  </a:t>
            </a:r>
            <a:r>
              <a:rPr lang="en-US" sz="2800" b="1">
                <a:cs typeface="Times New Roman" pitchFamily="18" charset="0"/>
              </a:rPr>
              <a:t>r </a:t>
            </a:r>
            <a:r>
              <a:rPr lang="ru-RU" sz="2800" b="1">
                <a:cs typeface="Times New Roman" pitchFamily="18" charset="0"/>
              </a:rPr>
              <a:t> от него.</a:t>
            </a:r>
          </a:p>
        </p:txBody>
      </p:sp>
      <p:grpSp>
        <p:nvGrpSpPr>
          <p:cNvPr id="23557" name="Group 18"/>
          <p:cNvGrpSpPr>
            <a:grpSpLocks/>
          </p:cNvGrpSpPr>
          <p:nvPr/>
        </p:nvGrpSpPr>
        <p:grpSpPr bwMode="auto">
          <a:xfrm>
            <a:off x="468313" y="3860800"/>
            <a:ext cx="4103687" cy="2833688"/>
            <a:chOff x="295" y="2432"/>
            <a:chExt cx="2585" cy="1785"/>
          </a:xfrm>
        </p:grpSpPr>
        <p:sp>
          <p:nvSpPr>
            <p:cNvPr id="23559" name="Line 12"/>
            <p:cNvSpPr>
              <a:spLocks noChangeShapeType="1"/>
            </p:cNvSpPr>
            <p:nvPr/>
          </p:nvSpPr>
          <p:spPr bwMode="auto">
            <a:xfrm flipV="1">
              <a:off x="612" y="2478"/>
              <a:ext cx="0" cy="14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560" name="Line 13"/>
            <p:cNvSpPr>
              <a:spLocks noChangeShapeType="1"/>
            </p:cNvSpPr>
            <p:nvPr/>
          </p:nvSpPr>
          <p:spPr bwMode="auto">
            <a:xfrm>
              <a:off x="612" y="3974"/>
              <a:ext cx="22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561" name="Arc 14"/>
            <p:cNvSpPr>
              <a:spLocks/>
            </p:cNvSpPr>
            <p:nvPr/>
          </p:nvSpPr>
          <p:spPr bwMode="auto">
            <a:xfrm rot="-10395899">
              <a:off x="735" y="2602"/>
              <a:ext cx="2054" cy="1127"/>
            </a:xfrm>
            <a:custGeom>
              <a:avLst/>
              <a:gdLst>
                <a:gd name="T0" fmla="*/ 0 w 25612"/>
                <a:gd name="T1" fmla="*/ 22 h 21600"/>
                <a:gd name="T2" fmla="*/ 2054 w 25612"/>
                <a:gd name="T3" fmla="*/ 954 h 21600"/>
                <a:gd name="T4" fmla="*/ 342 w 25612"/>
                <a:gd name="T5" fmla="*/ 112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5612" h="21600" fill="none" extrusionOk="0">
                  <a:moveTo>
                    <a:pt x="-1" y="425"/>
                  </a:moveTo>
                  <a:cubicBezTo>
                    <a:pt x="1404" y="142"/>
                    <a:pt x="2834" y="-1"/>
                    <a:pt x="4267" y="0"/>
                  </a:cubicBezTo>
                  <a:cubicBezTo>
                    <a:pt x="14917" y="0"/>
                    <a:pt x="23978" y="7763"/>
                    <a:pt x="25611" y="18288"/>
                  </a:cubicBezTo>
                </a:path>
                <a:path w="25612" h="21600" stroke="0" extrusionOk="0">
                  <a:moveTo>
                    <a:pt x="-1" y="425"/>
                  </a:moveTo>
                  <a:cubicBezTo>
                    <a:pt x="1404" y="142"/>
                    <a:pt x="2834" y="-1"/>
                    <a:pt x="4267" y="0"/>
                  </a:cubicBezTo>
                  <a:cubicBezTo>
                    <a:pt x="14917" y="0"/>
                    <a:pt x="23978" y="7763"/>
                    <a:pt x="25611" y="18288"/>
                  </a:cubicBezTo>
                  <a:lnTo>
                    <a:pt x="4267" y="21600"/>
                  </a:lnTo>
                  <a:lnTo>
                    <a:pt x="-1" y="425"/>
                  </a:lnTo>
                  <a:close/>
                </a:path>
              </a:pathLst>
            </a:custGeom>
            <a:noFill/>
            <a:ln w="57150">
              <a:solidFill>
                <a:srgbClr val="66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2" name="Text Box 15"/>
            <p:cNvSpPr txBox="1">
              <a:spLocks noChangeArrowheads="1"/>
            </p:cNvSpPr>
            <p:nvPr/>
          </p:nvSpPr>
          <p:spPr bwMode="auto">
            <a:xfrm>
              <a:off x="295" y="2432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E</a:t>
              </a:r>
              <a:endParaRPr lang="ru-RU" b="1"/>
            </a:p>
          </p:txBody>
        </p:sp>
        <p:sp>
          <p:nvSpPr>
            <p:cNvPr id="23563" name="Text Box 16"/>
            <p:cNvSpPr txBox="1">
              <a:spLocks noChangeArrowheads="1"/>
            </p:cNvSpPr>
            <p:nvPr/>
          </p:nvSpPr>
          <p:spPr bwMode="auto">
            <a:xfrm>
              <a:off x="2562" y="3929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r</a:t>
              </a:r>
              <a:endParaRPr lang="ru-RU" b="1"/>
            </a:p>
          </p:txBody>
        </p:sp>
        <p:sp>
          <p:nvSpPr>
            <p:cNvPr id="23564" name="Text Box 17"/>
            <p:cNvSpPr txBox="1">
              <a:spLocks noChangeArrowheads="1"/>
            </p:cNvSpPr>
            <p:nvPr/>
          </p:nvSpPr>
          <p:spPr bwMode="auto">
            <a:xfrm>
              <a:off x="385" y="3838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0</a:t>
              </a:r>
              <a:endParaRPr lang="ru-RU" b="1"/>
            </a:p>
          </p:txBody>
        </p:sp>
      </p:grpSp>
      <p:sp>
        <p:nvSpPr>
          <p:cNvPr id="23558" name="AutoShape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27988" y="6372225"/>
            <a:ext cx="976312" cy="485775"/>
          </a:xfrm>
          <a:custGeom>
            <a:avLst/>
            <a:gdLst>
              <a:gd name="T0" fmla="*/ 732234 w 21600"/>
              <a:gd name="T1" fmla="*/ 0 h 21600"/>
              <a:gd name="T2" fmla="*/ 0 w 21600"/>
              <a:gd name="T3" fmla="*/ 242888 h 21600"/>
              <a:gd name="T4" fmla="*/ 732234 w 21600"/>
              <a:gd name="T5" fmla="*/ 485775 h 21600"/>
              <a:gd name="T6" fmla="*/ 976312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D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29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>
                <a:solidFill>
                  <a:srgbClr val="C00000"/>
                </a:solidFill>
              </a:rPr>
              <a:t>Напряженность электрического поля</a:t>
            </a: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250825" y="1412875"/>
            <a:ext cx="58547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3200" b="1">
                <a:cs typeface="Times New Roman" pitchFamily="18" charset="0"/>
              </a:rPr>
              <a:t>Принцип суперпозиции полей.</a:t>
            </a:r>
          </a:p>
        </p:txBody>
      </p:sp>
      <p:grpSp>
        <p:nvGrpSpPr>
          <p:cNvPr id="24580" name="Group 6"/>
          <p:cNvGrpSpPr>
            <a:grpSpLocks/>
          </p:cNvGrpSpPr>
          <p:nvPr/>
        </p:nvGrpSpPr>
        <p:grpSpPr bwMode="auto">
          <a:xfrm>
            <a:off x="5364163" y="2420938"/>
            <a:ext cx="2925762" cy="579437"/>
            <a:chOff x="3412" y="1340"/>
            <a:chExt cx="1843" cy="365"/>
          </a:xfrm>
        </p:grpSpPr>
        <p:sp>
          <p:nvSpPr>
            <p:cNvPr id="24604" name="Text Box 7"/>
            <p:cNvSpPr txBox="1">
              <a:spLocks noChangeArrowheads="1"/>
            </p:cNvSpPr>
            <p:nvPr/>
          </p:nvSpPr>
          <p:spPr bwMode="auto">
            <a:xfrm>
              <a:off x="3412" y="1340"/>
              <a:ext cx="184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200" b="1"/>
                <a:t>E = E</a:t>
              </a:r>
              <a:r>
                <a:rPr lang="en-US" sz="2000" b="1"/>
                <a:t>1</a:t>
              </a:r>
              <a:r>
                <a:rPr lang="en-US" sz="3200" b="1"/>
                <a:t> + E</a:t>
              </a:r>
              <a:r>
                <a:rPr lang="en-US" sz="2000" b="1"/>
                <a:t>2 </a:t>
              </a:r>
              <a:r>
                <a:rPr lang="en-US" sz="3200" b="1"/>
                <a:t>+ …</a:t>
              </a:r>
              <a:endParaRPr lang="ru-RU" sz="3200" b="1"/>
            </a:p>
          </p:txBody>
        </p:sp>
        <p:sp>
          <p:nvSpPr>
            <p:cNvPr id="24605" name="Line 8"/>
            <p:cNvSpPr>
              <a:spLocks noChangeShapeType="1"/>
            </p:cNvSpPr>
            <p:nvPr/>
          </p:nvSpPr>
          <p:spPr bwMode="auto">
            <a:xfrm>
              <a:off x="3470" y="1389"/>
              <a:ext cx="18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6" name="Line 9"/>
            <p:cNvSpPr>
              <a:spLocks noChangeShapeType="1"/>
            </p:cNvSpPr>
            <p:nvPr/>
          </p:nvSpPr>
          <p:spPr bwMode="auto">
            <a:xfrm>
              <a:off x="4422" y="1389"/>
              <a:ext cx="18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7" name="Line 10"/>
            <p:cNvSpPr>
              <a:spLocks noChangeShapeType="1"/>
            </p:cNvSpPr>
            <p:nvPr/>
          </p:nvSpPr>
          <p:spPr bwMode="auto">
            <a:xfrm>
              <a:off x="3878" y="1389"/>
              <a:ext cx="18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581" name="Group 34"/>
          <p:cNvGrpSpPr>
            <a:grpSpLocks/>
          </p:cNvGrpSpPr>
          <p:nvPr/>
        </p:nvGrpSpPr>
        <p:grpSpPr bwMode="auto">
          <a:xfrm>
            <a:off x="2411413" y="3068638"/>
            <a:ext cx="3306762" cy="2041525"/>
            <a:chOff x="793" y="1797"/>
            <a:chExt cx="2083" cy="1286"/>
          </a:xfrm>
        </p:grpSpPr>
        <p:grpSp>
          <p:nvGrpSpPr>
            <p:cNvPr id="24583" name="Group 13"/>
            <p:cNvGrpSpPr>
              <a:grpSpLocks/>
            </p:cNvGrpSpPr>
            <p:nvPr/>
          </p:nvGrpSpPr>
          <p:grpSpPr bwMode="auto">
            <a:xfrm>
              <a:off x="1352" y="2438"/>
              <a:ext cx="1275" cy="584"/>
              <a:chOff x="1066" y="1706"/>
              <a:chExt cx="2268" cy="908"/>
            </a:xfrm>
          </p:grpSpPr>
          <p:sp>
            <p:nvSpPr>
              <p:cNvPr id="24601" name="Line 14"/>
              <p:cNvSpPr>
                <a:spLocks noChangeShapeType="1"/>
              </p:cNvSpPr>
              <p:nvPr/>
            </p:nvSpPr>
            <p:spPr bwMode="auto">
              <a:xfrm>
                <a:off x="1066" y="1706"/>
                <a:ext cx="136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02" name="Line 15"/>
              <p:cNvSpPr>
                <a:spLocks noChangeShapeType="1"/>
              </p:cNvSpPr>
              <p:nvPr/>
            </p:nvSpPr>
            <p:spPr bwMode="auto">
              <a:xfrm>
                <a:off x="1066" y="1706"/>
                <a:ext cx="907" cy="9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03" name="Line 16"/>
              <p:cNvSpPr>
                <a:spLocks noChangeShapeType="1"/>
              </p:cNvSpPr>
              <p:nvPr/>
            </p:nvSpPr>
            <p:spPr bwMode="auto">
              <a:xfrm>
                <a:off x="1066" y="1706"/>
                <a:ext cx="2268" cy="908"/>
              </a:xfrm>
              <a:prstGeom prst="line">
                <a:avLst/>
              </a:prstGeom>
              <a:noFill/>
              <a:ln w="57150">
                <a:solidFill>
                  <a:srgbClr val="FF0F15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584" name="Group 17"/>
            <p:cNvGrpSpPr>
              <a:grpSpLocks/>
            </p:cNvGrpSpPr>
            <p:nvPr/>
          </p:nvGrpSpPr>
          <p:grpSpPr bwMode="auto">
            <a:xfrm>
              <a:off x="1292" y="2387"/>
              <a:ext cx="137" cy="136"/>
              <a:chOff x="1066" y="1842"/>
              <a:chExt cx="272" cy="273"/>
            </a:xfrm>
          </p:grpSpPr>
          <p:sp>
            <p:nvSpPr>
              <p:cNvPr id="24599" name="Oval 18"/>
              <p:cNvSpPr>
                <a:spLocks noChangeArrowheads="1"/>
              </p:cNvSpPr>
              <p:nvPr/>
            </p:nvSpPr>
            <p:spPr bwMode="auto">
              <a:xfrm>
                <a:off x="1066" y="1842"/>
                <a:ext cx="272" cy="27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4600" name="AutoShape 19"/>
              <p:cNvSpPr>
                <a:spLocks noChangeArrowheads="1"/>
              </p:cNvSpPr>
              <p:nvPr/>
            </p:nvSpPr>
            <p:spPr bwMode="auto">
              <a:xfrm>
                <a:off x="1111" y="1888"/>
                <a:ext cx="181" cy="182"/>
              </a:xfrm>
              <a:prstGeom prst="star4">
                <a:avLst>
                  <a:gd name="adj" fmla="val 0"/>
                </a:avLst>
              </a:prstGeom>
              <a:solidFill>
                <a:schemeClr val="tx1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4585" name="Group 20"/>
            <p:cNvGrpSpPr>
              <a:grpSpLocks/>
            </p:cNvGrpSpPr>
            <p:nvPr/>
          </p:nvGrpSpPr>
          <p:grpSpPr bwMode="auto">
            <a:xfrm>
              <a:off x="793" y="1797"/>
              <a:ext cx="152" cy="175"/>
              <a:chOff x="1066" y="1842"/>
              <a:chExt cx="272" cy="273"/>
            </a:xfrm>
          </p:grpSpPr>
          <p:sp>
            <p:nvSpPr>
              <p:cNvPr id="24597" name="Oval 21"/>
              <p:cNvSpPr>
                <a:spLocks noChangeArrowheads="1"/>
              </p:cNvSpPr>
              <p:nvPr/>
            </p:nvSpPr>
            <p:spPr bwMode="auto">
              <a:xfrm>
                <a:off x="1066" y="1842"/>
                <a:ext cx="272" cy="273"/>
              </a:xfrm>
              <a:prstGeom prst="ellipse">
                <a:avLst/>
              </a:prstGeom>
              <a:solidFill>
                <a:srgbClr val="FF0F1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4598" name="AutoShape 22"/>
              <p:cNvSpPr>
                <a:spLocks noChangeArrowheads="1"/>
              </p:cNvSpPr>
              <p:nvPr/>
            </p:nvSpPr>
            <p:spPr bwMode="auto">
              <a:xfrm>
                <a:off x="1111" y="1888"/>
                <a:ext cx="181" cy="182"/>
              </a:xfrm>
              <a:prstGeom prst="star4">
                <a:avLst>
                  <a:gd name="adj" fmla="val 0"/>
                </a:avLst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4586" name="Group 23"/>
            <p:cNvGrpSpPr>
              <a:grpSpLocks/>
            </p:cNvGrpSpPr>
            <p:nvPr/>
          </p:nvGrpSpPr>
          <p:grpSpPr bwMode="auto">
            <a:xfrm>
              <a:off x="2723" y="2341"/>
              <a:ext cx="153" cy="175"/>
              <a:chOff x="2699" y="2160"/>
              <a:chExt cx="272" cy="273"/>
            </a:xfrm>
          </p:grpSpPr>
          <p:sp>
            <p:nvSpPr>
              <p:cNvPr id="24595" name="Oval 24"/>
              <p:cNvSpPr>
                <a:spLocks noChangeArrowheads="1"/>
              </p:cNvSpPr>
              <p:nvPr/>
            </p:nvSpPr>
            <p:spPr bwMode="auto">
              <a:xfrm>
                <a:off x="2699" y="2160"/>
                <a:ext cx="272" cy="273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4596" name="Line 25"/>
              <p:cNvSpPr>
                <a:spLocks noChangeShapeType="1"/>
              </p:cNvSpPr>
              <p:nvPr/>
            </p:nvSpPr>
            <p:spPr bwMode="auto">
              <a:xfrm>
                <a:off x="2744" y="2296"/>
                <a:ext cx="181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587" name="Line 26"/>
            <p:cNvSpPr>
              <a:spLocks noChangeShapeType="1"/>
            </p:cNvSpPr>
            <p:nvPr/>
          </p:nvSpPr>
          <p:spPr bwMode="auto">
            <a:xfrm>
              <a:off x="2092" y="2432"/>
              <a:ext cx="6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88" name="Line 27"/>
            <p:cNvSpPr>
              <a:spLocks noChangeShapeType="1"/>
            </p:cNvSpPr>
            <p:nvPr/>
          </p:nvSpPr>
          <p:spPr bwMode="auto">
            <a:xfrm flipH="1" flipV="1">
              <a:off x="920" y="1942"/>
              <a:ext cx="381" cy="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89" name="Text Box 28"/>
            <p:cNvSpPr txBox="1">
              <a:spLocks noChangeArrowheads="1"/>
            </p:cNvSpPr>
            <p:nvPr/>
          </p:nvSpPr>
          <p:spPr bwMode="auto">
            <a:xfrm>
              <a:off x="1704" y="2160"/>
              <a:ext cx="3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E</a:t>
              </a:r>
              <a:r>
                <a:rPr lang="en-US" sz="1800" b="1"/>
                <a:t>1</a:t>
              </a:r>
              <a:endParaRPr lang="ru-RU" sz="1800" b="1"/>
            </a:p>
          </p:txBody>
        </p:sp>
        <p:sp>
          <p:nvSpPr>
            <p:cNvPr id="24590" name="Text Box 29"/>
            <p:cNvSpPr txBox="1">
              <a:spLocks noChangeArrowheads="1"/>
            </p:cNvSpPr>
            <p:nvPr/>
          </p:nvSpPr>
          <p:spPr bwMode="auto">
            <a:xfrm>
              <a:off x="1364" y="2795"/>
              <a:ext cx="3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E</a:t>
              </a:r>
              <a:r>
                <a:rPr lang="en-US" sz="1800" b="1"/>
                <a:t>2</a:t>
              </a:r>
              <a:endParaRPr lang="ru-RU" sz="1800" b="1"/>
            </a:p>
          </p:txBody>
        </p:sp>
        <p:sp>
          <p:nvSpPr>
            <p:cNvPr id="24591" name="Line 30"/>
            <p:cNvSpPr>
              <a:spLocks noChangeShapeType="1"/>
            </p:cNvSpPr>
            <p:nvPr/>
          </p:nvSpPr>
          <p:spPr bwMode="auto">
            <a:xfrm>
              <a:off x="1752" y="2205"/>
              <a:ext cx="14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92" name="Line 31"/>
            <p:cNvSpPr>
              <a:spLocks noChangeShapeType="1"/>
            </p:cNvSpPr>
            <p:nvPr/>
          </p:nvSpPr>
          <p:spPr bwMode="auto">
            <a:xfrm>
              <a:off x="1413" y="2840"/>
              <a:ext cx="14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93" name="Text Box 32"/>
            <p:cNvSpPr txBox="1">
              <a:spLocks noChangeArrowheads="1"/>
            </p:cNvSpPr>
            <p:nvPr/>
          </p:nvSpPr>
          <p:spPr bwMode="auto">
            <a:xfrm>
              <a:off x="2384" y="2659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F15"/>
                  </a:solidFill>
                </a:rPr>
                <a:t>E</a:t>
              </a:r>
              <a:endParaRPr lang="ru-RU" b="1">
                <a:solidFill>
                  <a:srgbClr val="FF0F15"/>
                </a:solidFill>
              </a:endParaRPr>
            </a:p>
          </p:txBody>
        </p:sp>
        <p:sp>
          <p:nvSpPr>
            <p:cNvPr id="24594" name="Line 33"/>
            <p:cNvSpPr>
              <a:spLocks noChangeShapeType="1"/>
            </p:cNvSpPr>
            <p:nvPr/>
          </p:nvSpPr>
          <p:spPr bwMode="auto">
            <a:xfrm>
              <a:off x="2432" y="2704"/>
              <a:ext cx="145" cy="0"/>
            </a:xfrm>
            <a:prstGeom prst="line">
              <a:avLst/>
            </a:prstGeom>
            <a:noFill/>
            <a:ln w="28575">
              <a:solidFill>
                <a:srgbClr val="FF0F1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582" name="AutoShape 3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27988" y="6372225"/>
            <a:ext cx="976312" cy="485775"/>
          </a:xfrm>
          <a:custGeom>
            <a:avLst/>
            <a:gdLst>
              <a:gd name="T0" fmla="*/ 732234 w 21600"/>
              <a:gd name="T1" fmla="*/ 0 h 21600"/>
              <a:gd name="T2" fmla="*/ 0 w 21600"/>
              <a:gd name="T3" fmla="*/ 242888 h 21600"/>
              <a:gd name="T4" fmla="*/ 732234 w 21600"/>
              <a:gd name="T5" fmla="*/ 485775 h 21600"/>
              <a:gd name="T6" fmla="*/ 976312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D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97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332656"/>
            <a:ext cx="8608764" cy="18002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700" b="1" dirty="0" smtClean="0">
                <a:solidFill>
                  <a:srgbClr val="C00000"/>
                </a:solidFill>
              </a:rPr>
              <a:t>ЛИНИИ   Напряженности  </a:t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>электрического поля </a:t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>точечных зарядов</a:t>
            </a:r>
            <a:r>
              <a:rPr lang="ru-RU" sz="4000" b="1" dirty="0" smtClean="0">
                <a:solidFill>
                  <a:srgbClr val="C00000"/>
                </a:solidFill>
              </a:rPr>
              <a:t>.</a:t>
            </a:r>
            <a:endParaRPr lang="ru-RU" sz="4000" b="1" dirty="0" smtClean="0">
              <a:solidFill>
                <a:srgbClr val="C00000"/>
              </a:solidFill>
            </a:endParaRP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250825" y="1484313"/>
            <a:ext cx="8713788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sz="3200" b="1" dirty="0" smtClean="0">
              <a:cs typeface="Times New Roman" pitchFamily="18" charset="0"/>
            </a:endParaRPr>
          </a:p>
          <a:p>
            <a:pPr eaLnBrk="1" hangingPunct="1"/>
            <a:r>
              <a:rPr lang="ru-RU" sz="3200" b="1" dirty="0" smtClean="0">
                <a:cs typeface="Times New Roman" pitchFamily="18" charset="0"/>
              </a:rPr>
              <a:t>Линии </a:t>
            </a:r>
            <a:r>
              <a:rPr lang="ru-RU" sz="3200" b="1" dirty="0">
                <a:cs typeface="Times New Roman" pitchFamily="18" charset="0"/>
              </a:rPr>
              <a:t>напряженности (или силовые линии электрического поля) – это непрерывные линии, касательные к которым в каждой точке, через которую они проходят, совпадают с векторами напряженности.</a:t>
            </a:r>
          </a:p>
        </p:txBody>
      </p:sp>
      <p:grpSp>
        <p:nvGrpSpPr>
          <p:cNvPr id="25604" name="Group 19"/>
          <p:cNvGrpSpPr>
            <a:grpSpLocks/>
          </p:cNvGrpSpPr>
          <p:nvPr/>
        </p:nvGrpSpPr>
        <p:grpSpPr bwMode="auto">
          <a:xfrm>
            <a:off x="4836924" y="183605"/>
            <a:ext cx="2592387" cy="1455737"/>
            <a:chOff x="793" y="3158"/>
            <a:chExt cx="1633" cy="917"/>
          </a:xfrm>
        </p:grpSpPr>
        <p:sp>
          <p:nvSpPr>
            <p:cNvPr id="25630" name="Freeform 9"/>
            <p:cNvSpPr>
              <a:spLocks/>
            </p:cNvSpPr>
            <p:nvPr/>
          </p:nvSpPr>
          <p:spPr bwMode="auto">
            <a:xfrm>
              <a:off x="793" y="3415"/>
              <a:ext cx="1361" cy="514"/>
            </a:xfrm>
            <a:custGeom>
              <a:avLst/>
              <a:gdLst>
                <a:gd name="T0" fmla="*/ 0 w 862"/>
                <a:gd name="T1" fmla="*/ 219 h 249"/>
                <a:gd name="T2" fmla="*/ 73 w 862"/>
                <a:gd name="T3" fmla="*/ 407 h 249"/>
                <a:gd name="T4" fmla="*/ 287 w 862"/>
                <a:gd name="T5" fmla="*/ 500 h 249"/>
                <a:gd name="T6" fmla="*/ 431 w 862"/>
                <a:gd name="T7" fmla="*/ 500 h 249"/>
                <a:gd name="T8" fmla="*/ 573 w 862"/>
                <a:gd name="T9" fmla="*/ 407 h 249"/>
                <a:gd name="T10" fmla="*/ 788 w 862"/>
                <a:gd name="T11" fmla="*/ 219 h 249"/>
                <a:gd name="T12" fmla="*/ 1004 w 862"/>
                <a:gd name="T13" fmla="*/ 31 h 249"/>
                <a:gd name="T14" fmla="*/ 1146 w 862"/>
                <a:gd name="T15" fmla="*/ 31 h 249"/>
                <a:gd name="T16" fmla="*/ 1290 w 862"/>
                <a:gd name="T17" fmla="*/ 124 h 249"/>
                <a:gd name="T18" fmla="*/ 1361 w 862"/>
                <a:gd name="T19" fmla="*/ 219 h 2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62" h="249">
                  <a:moveTo>
                    <a:pt x="0" y="106"/>
                  </a:moveTo>
                  <a:cubicBezTo>
                    <a:pt x="8" y="140"/>
                    <a:pt x="16" y="174"/>
                    <a:pt x="46" y="197"/>
                  </a:cubicBezTo>
                  <a:cubicBezTo>
                    <a:pt x="76" y="220"/>
                    <a:pt x="144" y="235"/>
                    <a:pt x="182" y="242"/>
                  </a:cubicBezTo>
                  <a:cubicBezTo>
                    <a:pt x="220" y="249"/>
                    <a:pt x="243" y="249"/>
                    <a:pt x="273" y="242"/>
                  </a:cubicBezTo>
                  <a:cubicBezTo>
                    <a:pt x="303" y="235"/>
                    <a:pt x="326" y="220"/>
                    <a:pt x="363" y="197"/>
                  </a:cubicBezTo>
                  <a:cubicBezTo>
                    <a:pt x="400" y="174"/>
                    <a:pt x="453" y="136"/>
                    <a:pt x="499" y="106"/>
                  </a:cubicBezTo>
                  <a:cubicBezTo>
                    <a:pt x="545" y="76"/>
                    <a:pt x="598" y="30"/>
                    <a:pt x="636" y="15"/>
                  </a:cubicBezTo>
                  <a:cubicBezTo>
                    <a:pt x="674" y="0"/>
                    <a:pt x="696" y="8"/>
                    <a:pt x="726" y="15"/>
                  </a:cubicBezTo>
                  <a:cubicBezTo>
                    <a:pt x="756" y="22"/>
                    <a:pt x="794" y="45"/>
                    <a:pt x="817" y="60"/>
                  </a:cubicBezTo>
                  <a:cubicBezTo>
                    <a:pt x="840" y="75"/>
                    <a:pt x="851" y="90"/>
                    <a:pt x="862" y="106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31" name="Line 10"/>
            <p:cNvSpPr>
              <a:spLocks noChangeShapeType="1"/>
            </p:cNvSpPr>
            <p:nvPr/>
          </p:nvSpPr>
          <p:spPr bwMode="auto">
            <a:xfrm>
              <a:off x="975" y="3884"/>
              <a:ext cx="590" cy="181"/>
            </a:xfrm>
            <a:prstGeom prst="line">
              <a:avLst/>
            </a:prstGeom>
            <a:noFill/>
            <a:ln w="57150">
              <a:solidFill>
                <a:srgbClr val="FF0F1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32" name="Line 11"/>
            <p:cNvSpPr>
              <a:spLocks noChangeShapeType="1"/>
            </p:cNvSpPr>
            <p:nvPr/>
          </p:nvSpPr>
          <p:spPr bwMode="auto">
            <a:xfrm>
              <a:off x="1837" y="3430"/>
              <a:ext cx="589" cy="45"/>
            </a:xfrm>
            <a:prstGeom prst="line">
              <a:avLst/>
            </a:prstGeom>
            <a:noFill/>
            <a:ln w="57150">
              <a:solidFill>
                <a:srgbClr val="FF0F1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33" name="Oval 12"/>
            <p:cNvSpPr>
              <a:spLocks noChangeArrowheads="1"/>
            </p:cNvSpPr>
            <p:nvPr/>
          </p:nvSpPr>
          <p:spPr bwMode="auto">
            <a:xfrm>
              <a:off x="975" y="3838"/>
              <a:ext cx="91" cy="9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34" name="Oval 13"/>
            <p:cNvSpPr>
              <a:spLocks noChangeArrowheads="1"/>
            </p:cNvSpPr>
            <p:nvPr/>
          </p:nvSpPr>
          <p:spPr bwMode="auto">
            <a:xfrm>
              <a:off x="1791" y="3385"/>
              <a:ext cx="91" cy="9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35" name="Line 14"/>
            <p:cNvSpPr>
              <a:spLocks noChangeShapeType="1"/>
            </p:cNvSpPr>
            <p:nvPr/>
          </p:nvSpPr>
          <p:spPr bwMode="auto">
            <a:xfrm flipV="1">
              <a:off x="1565" y="3566"/>
              <a:ext cx="90" cy="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36" name="Text Box 15"/>
            <p:cNvSpPr txBox="1">
              <a:spLocks noChangeArrowheads="1"/>
            </p:cNvSpPr>
            <p:nvPr/>
          </p:nvSpPr>
          <p:spPr bwMode="auto">
            <a:xfrm>
              <a:off x="2109" y="3158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rgbClr val="FF0F15"/>
                  </a:solidFill>
                </a:rPr>
                <a:t>E</a:t>
              </a:r>
              <a:endParaRPr lang="ru-RU" sz="2800" b="1">
                <a:solidFill>
                  <a:srgbClr val="FF0F15"/>
                </a:solidFill>
              </a:endParaRPr>
            </a:p>
          </p:txBody>
        </p:sp>
        <p:sp>
          <p:nvSpPr>
            <p:cNvPr id="25637" name="Text Box 16"/>
            <p:cNvSpPr txBox="1">
              <a:spLocks noChangeArrowheads="1"/>
            </p:cNvSpPr>
            <p:nvPr/>
          </p:nvSpPr>
          <p:spPr bwMode="auto">
            <a:xfrm>
              <a:off x="1474" y="3748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rgbClr val="FF0F15"/>
                  </a:solidFill>
                </a:rPr>
                <a:t>E</a:t>
              </a:r>
              <a:endParaRPr lang="ru-RU" sz="2800" b="1">
                <a:solidFill>
                  <a:srgbClr val="FF0F15"/>
                </a:solidFill>
              </a:endParaRPr>
            </a:p>
          </p:txBody>
        </p:sp>
        <p:sp>
          <p:nvSpPr>
            <p:cNvPr id="25638" name="Line 17"/>
            <p:cNvSpPr>
              <a:spLocks noChangeShapeType="1"/>
            </p:cNvSpPr>
            <p:nvPr/>
          </p:nvSpPr>
          <p:spPr bwMode="auto">
            <a:xfrm>
              <a:off x="2200" y="3203"/>
              <a:ext cx="136" cy="0"/>
            </a:xfrm>
            <a:prstGeom prst="line">
              <a:avLst/>
            </a:prstGeom>
            <a:noFill/>
            <a:ln w="28575">
              <a:solidFill>
                <a:srgbClr val="FF0F1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39" name="Line 18"/>
            <p:cNvSpPr>
              <a:spLocks noChangeShapeType="1"/>
            </p:cNvSpPr>
            <p:nvPr/>
          </p:nvSpPr>
          <p:spPr bwMode="auto">
            <a:xfrm>
              <a:off x="1565" y="3793"/>
              <a:ext cx="136" cy="0"/>
            </a:xfrm>
            <a:prstGeom prst="line">
              <a:avLst/>
            </a:prstGeom>
            <a:noFill/>
            <a:ln w="28575">
              <a:solidFill>
                <a:srgbClr val="FF0F1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605" name="Group 20"/>
          <p:cNvGrpSpPr>
            <a:grpSpLocks/>
          </p:cNvGrpSpPr>
          <p:nvPr/>
        </p:nvGrpSpPr>
        <p:grpSpPr bwMode="auto">
          <a:xfrm>
            <a:off x="1009565" y="4431018"/>
            <a:ext cx="2413000" cy="2224112"/>
            <a:chOff x="340" y="1117"/>
            <a:chExt cx="908" cy="818"/>
          </a:xfrm>
        </p:grpSpPr>
        <p:grpSp>
          <p:nvGrpSpPr>
            <p:cNvPr id="25619" name="Group 21"/>
            <p:cNvGrpSpPr>
              <a:grpSpLocks/>
            </p:cNvGrpSpPr>
            <p:nvPr/>
          </p:nvGrpSpPr>
          <p:grpSpPr bwMode="auto">
            <a:xfrm>
              <a:off x="726" y="1465"/>
              <a:ext cx="136" cy="123"/>
              <a:chOff x="1066" y="1842"/>
              <a:chExt cx="272" cy="273"/>
            </a:xfrm>
          </p:grpSpPr>
          <p:sp>
            <p:nvSpPr>
              <p:cNvPr id="25628" name="Oval 22"/>
              <p:cNvSpPr>
                <a:spLocks noChangeArrowheads="1"/>
              </p:cNvSpPr>
              <p:nvPr/>
            </p:nvSpPr>
            <p:spPr bwMode="auto">
              <a:xfrm>
                <a:off x="1066" y="1842"/>
                <a:ext cx="272" cy="273"/>
              </a:xfrm>
              <a:prstGeom prst="ellipse">
                <a:avLst/>
              </a:prstGeom>
              <a:solidFill>
                <a:srgbClr val="FF0F1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5629" name="AutoShape 23"/>
              <p:cNvSpPr>
                <a:spLocks noChangeArrowheads="1"/>
              </p:cNvSpPr>
              <p:nvPr/>
            </p:nvSpPr>
            <p:spPr bwMode="auto">
              <a:xfrm>
                <a:off x="1111" y="1888"/>
                <a:ext cx="181" cy="182"/>
              </a:xfrm>
              <a:prstGeom prst="star4">
                <a:avLst>
                  <a:gd name="adj" fmla="val 0"/>
                </a:avLst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5620" name="Line 24"/>
            <p:cNvSpPr>
              <a:spLocks noChangeShapeType="1"/>
            </p:cNvSpPr>
            <p:nvPr/>
          </p:nvSpPr>
          <p:spPr bwMode="auto">
            <a:xfrm flipH="1">
              <a:off x="340" y="1526"/>
              <a:ext cx="3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21" name="Line 25"/>
            <p:cNvSpPr>
              <a:spLocks noChangeShapeType="1"/>
            </p:cNvSpPr>
            <p:nvPr/>
          </p:nvSpPr>
          <p:spPr bwMode="auto">
            <a:xfrm>
              <a:off x="862" y="1526"/>
              <a:ext cx="3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22" name="Line 26"/>
            <p:cNvSpPr>
              <a:spLocks noChangeShapeType="1"/>
            </p:cNvSpPr>
            <p:nvPr/>
          </p:nvSpPr>
          <p:spPr bwMode="auto">
            <a:xfrm>
              <a:off x="794" y="1587"/>
              <a:ext cx="0" cy="3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23" name="Line 27"/>
            <p:cNvSpPr>
              <a:spLocks noChangeShapeType="1"/>
            </p:cNvSpPr>
            <p:nvPr/>
          </p:nvSpPr>
          <p:spPr bwMode="auto">
            <a:xfrm flipV="1">
              <a:off x="794" y="1117"/>
              <a:ext cx="0" cy="34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24" name="Line 28"/>
            <p:cNvSpPr>
              <a:spLocks noChangeShapeType="1"/>
            </p:cNvSpPr>
            <p:nvPr/>
          </p:nvSpPr>
          <p:spPr bwMode="auto">
            <a:xfrm flipH="1">
              <a:off x="454" y="1567"/>
              <a:ext cx="295" cy="28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25" name="Line 29"/>
            <p:cNvSpPr>
              <a:spLocks noChangeShapeType="1"/>
            </p:cNvSpPr>
            <p:nvPr/>
          </p:nvSpPr>
          <p:spPr bwMode="auto">
            <a:xfrm flipV="1">
              <a:off x="839" y="1219"/>
              <a:ext cx="295" cy="26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26" name="Line 30"/>
            <p:cNvSpPr>
              <a:spLocks noChangeShapeType="1"/>
            </p:cNvSpPr>
            <p:nvPr/>
          </p:nvSpPr>
          <p:spPr bwMode="auto">
            <a:xfrm flipH="1" flipV="1">
              <a:off x="476" y="1240"/>
              <a:ext cx="273" cy="2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27" name="Line 31"/>
            <p:cNvSpPr>
              <a:spLocks noChangeShapeType="1"/>
            </p:cNvSpPr>
            <p:nvPr/>
          </p:nvSpPr>
          <p:spPr bwMode="auto">
            <a:xfrm>
              <a:off x="839" y="1567"/>
              <a:ext cx="318" cy="26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606" name="Group 32"/>
          <p:cNvGrpSpPr>
            <a:grpSpLocks/>
          </p:cNvGrpSpPr>
          <p:nvPr/>
        </p:nvGrpSpPr>
        <p:grpSpPr bwMode="auto">
          <a:xfrm>
            <a:off x="4981883" y="4647231"/>
            <a:ext cx="2304553" cy="1967881"/>
            <a:chOff x="1655" y="1117"/>
            <a:chExt cx="907" cy="862"/>
          </a:xfrm>
        </p:grpSpPr>
        <p:grpSp>
          <p:nvGrpSpPr>
            <p:cNvPr id="25608" name="Group 33"/>
            <p:cNvGrpSpPr>
              <a:grpSpLocks/>
            </p:cNvGrpSpPr>
            <p:nvPr/>
          </p:nvGrpSpPr>
          <p:grpSpPr bwMode="auto">
            <a:xfrm>
              <a:off x="2041" y="1484"/>
              <a:ext cx="136" cy="129"/>
              <a:chOff x="2699" y="2160"/>
              <a:chExt cx="272" cy="273"/>
            </a:xfrm>
          </p:grpSpPr>
          <p:sp>
            <p:nvSpPr>
              <p:cNvPr id="25617" name="Oval 34"/>
              <p:cNvSpPr>
                <a:spLocks noChangeArrowheads="1"/>
              </p:cNvSpPr>
              <p:nvPr/>
            </p:nvSpPr>
            <p:spPr bwMode="auto">
              <a:xfrm>
                <a:off x="2699" y="2160"/>
                <a:ext cx="272" cy="273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5618" name="Line 35"/>
              <p:cNvSpPr>
                <a:spLocks noChangeShapeType="1"/>
              </p:cNvSpPr>
              <p:nvPr/>
            </p:nvSpPr>
            <p:spPr bwMode="auto">
              <a:xfrm>
                <a:off x="2744" y="2296"/>
                <a:ext cx="181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5609" name="Line 36"/>
            <p:cNvSpPr>
              <a:spLocks noChangeShapeType="1"/>
            </p:cNvSpPr>
            <p:nvPr/>
          </p:nvSpPr>
          <p:spPr bwMode="auto">
            <a:xfrm>
              <a:off x="2109" y="1117"/>
              <a:ext cx="0" cy="3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10" name="Line 37"/>
            <p:cNvSpPr>
              <a:spLocks noChangeShapeType="1"/>
            </p:cNvSpPr>
            <p:nvPr/>
          </p:nvSpPr>
          <p:spPr bwMode="auto">
            <a:xfrm flipV="1">
              <a:off x="2109" y="1613"/>
              <a:ext cx="0" cy="36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11" name="Line 38"/>
            <p:cNvSpPr>
              <a:spLocks noChangeShapeType="1"/>
            </p:cNvSpPr>
            <p:nvPr/>
          </p:nvSpPr>
          <p:spPr bwMode="auto">
            <a:xfrm flipH="1">
              <a:off x="2177" y="1548"/>
              <a:ext cx="38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12" name="Line 39"/>
            <p:cNvSpPr>
              <a:spLocks noChangeShapeType="1"/>
            </p:cNvSpPr>
            <p:nvPr/>
          </p:nvSpPr>
          <p:spPr bwMode="auto">
            <a:xfrm>
              <a:off x="1655" y="1548"/>
              <a:ext cx="3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13" name="Line 40"/>
            <p:cNvSpPr>
              <a:spLocks noChangeShapeType="1"/>
            </p:cNvSpPr>
            <p:nvPr/>
          </p:nvSpPr>
          <p:spPr bwMode="auto">
            <a:xfrm flipH="1">
              <a:off x="2154" y="1203"/>
              <a:ext cx="295" cy="30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14" name="Line 41"/>
            <p:cNvSpPr>
              <a:spLocks noChangeShapeType="1"/>
            </p:cNvSpPr>
            <p:nvPr/>
          </p:nvSpPr>
          <p:spPr bwMode="auto">
            <a:xfrm flipV="1">
              <a:off x="1768" y="1591"/>
              <a:ext cx="295" cy="2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15" name="Line 42"/>
            <p:cNvSpPr>
              <a:spLocks noChangeShapeType="1"/>
            </p:cNvSpPr>
            <p:nvPr/>
          </p:nvSpPr>
          <p:spPr bwMode="auto">
            <a:xfrm>
              <a:off x="1746" y="1225"/>
              <a:ext cx="317" cy="2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16" name="Line 43"/>
            <p:cNvSpPr>
              <a:spLocks noChangeShapeType="1"/>
            </p:cNvSpPr>
            <p:nvPr/>
          </p:nvSpPr>
          <p:spPr bwMode="auto">
            <a:xfrm flipH="1" flipV="1">
              <a:off x="2154" y="1591"/>
              <a:ext cx="272" cy="25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07" name="AutoShape 4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27988" y="6372225"/>
            <a:ext cx="976312" cy="485775"/>
          </a:xfrm>
          <a:custGeom>
            <a:avLst/>
            <a:gdLst>
              <a:gd name="T0" fmla="*/ 732234 w 21600"/>
              <a:gd name="T1" fmla="*/ 0 h 21600"/>
              <a:gd name="T2" fmla="*/ 0 w 21600"/>
              <a:gd name="T3" fmla="*/ 242888 h 21600"/>
              <a:gd name="T4" fmla="*/ 732234 w 21600"/>
              <a:gd name="T5" fmla="*/ 485775 h 21600"/>
              <a:gd name="T6" fmla="*/ 976312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D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92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>
                <a:solidFill>
                  <a:srgbClr val="C00000"/>
                </a:solidFill>
              </a:rPr>
              <a:t>Напряженность электрического </a:t>
            </a:r>
            <a:r>
              <a:rPr lang="ru-RU" sz="4000" b="1" dirty="0" err="1" smtClean="0">
                <a:solidFill>
                  <a:srgbClr val="C00000"/>
                </a:solidFill>
              </a:rPr>
              <a:t>полясферы</a:t>
            </a:r>
            <a:r>
              <a:rPr lang="ru-RU" sz="4000" b="1" dirty="0" smtClean="0">
                <a:solidFill>
                  <a:srgbClr val="C00000"/>
                </a:solidFill>
              </a:rPr>
              <a:t> и точечного заряда.</a:t>
            </a:r>
            <a:endParaRPr lang="ru-RU" sz="4000" b="1" dirty="0" smtClean="0">
              <a:solidFill>
                <a:srgbClr val="C00000"/>
              </a:solidFill>
            </a:endParaRPr>
          </a:p>
        </p:txBody>
      </p:sp>
      <p:grpSp>
        <p:nvGrpSpPr>
          <p:cNvPr id="27651" name="Group 62"/>
          <p:cNvGrpSpPr>
            <a:grpSpLocks/>
          </p:cNvGrpSpPr>
          <p:nvPr/>
        </p:nvGrpSpPr>
        <p:grpSpPr bwMode="auto">
          <a:xfrm>
            <a:off x="250825" y="1196975"/>
            <a:ext cx="4278313" cy="3311525"/>
            <a:chOff x="158" y="981"/>
            <a:chExt cx="2695" cy="2086"/>
          </a:xfrm>
        </p:grpSpPr>
        <p:sp>
          <p:nvSpPr>
            <p:cNvPr id="27681" name="Line 28"/>
            <p:cNvSpPr>
              <a:spLocks noChangeShapeType="1"/>
            </p:cNvSpPr>
            <p:nvPr/>
          </p:nvSpPr>
          <p:spPr bwMode="auto">
            <a:xfrm>
              <a:off x="1498" y="2280"/>
              <a:ext cx="535" cy="239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82" name="Line 22"/>
            <p:cNvSpPr>
              <a:spLocks noChangeShapeType="1"/>
            </p:cNvSpPr>
            <p:nvPr/>
          </p:nvSpPr>
          <p:spPr bwMode="auto">
            <a:xfrm flipH="1">
              <a:off x="326" y="2417"/>
              <a:ext cx="401" cy="41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83" name="Line 20"/>
            <p:cNvSpPr>
              <a:spLocks noChangeShapeType="1"/>
            </p:cNvSpPr>
            <p:nvPr/>
          </p:nvSpPr>
          <p:spPr bwMode="auto">
            <a:xfrm>
              <a:off x="1398" y="2417"/>
              <a:ext cx="401" cy="4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84" name="Oval 4"/>
            <p:cNvSpPr>
              <a:spLocks noChangeArrowheads="1"/>
            </p:cNvSpPr>
            <p:nvPr/>
          </p:nvSpPr>
          <p:spPr bwMode="auto">
            <a:xfrm>
              <a:off x="594" y="1630"/>
              <a:ext cx="937" cy="958"/>
            </a:xfrm>
            <a:prstGeom prst="ellipse">
              <a:avLst/>
            </a:prstGeom>
            <a:solidFill>
              <a:srgbClr val="F35F5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0F15"/>
                </a:solidFill>
              </a:endParaRPr>
            </a:p>
          </p:txBody>
        </p:sp>
        <p:sp>
          <p:nvSpPr>
            <p:cNvPr id="27685" name="Text Box 5"/>
            <p:cNvSpPr txBox="1">
              <a:spLocks noChangeArrowheads="1"/>
            </p:cNvSpPr>
            <p:nvPr/>
          </p:nvSpPr>
          <p:spPr bwMode="auto">
            <a:xfrm>
              <a:off x="1262" y="2143"/>
              <a:ext cx="1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</a:rPr>
                <a:t>+</a:t>
              </a:r>
              <a:endParaRPr lang="ru-RU" b="1">
                <a:solidFill>
                  <a:srgbClr val="000000"/>
                </a:solidFill>
              </a:endParaRPr>
            </a:p>
          </p:txBody>
        </p:sp>
        <p:sp>
          <p:nvSpPr>
            <p:cNvPr id="27686" name="Rectangle 6"/>
            <p:cNvSpPr>
              <a:spLocks noChangeArrowheads="1"/>
            </p:cNvSpPr>
            <p:nvPr/>
          </p:nvSpPr>
          <p:spPr bwMode="auto">
            <a:xfrm>
              <a:off x="661" y="2143"/>
              <a:ext cx="2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+</a:t>
              </a:r>
              <a:endParaRPr lang="ru-RU" sz="2400" b="1">
                <a:solidFill>
                  <a:srgbClr val="000000"/>
                </a:solidFill>
              </a:endParaRPr>
            </a:p>
          </p:txBody>
        </p:sp>
        <p:sp>
          <p:nvSpPr>
            <p:cNvPr id="27687" name="Rectangle 7"/>
            <p:cNvSpPr>
              <a:spLocks noChangeArrowheads="1"/>
            </p:cNvSpPr>
            <p:nvPr/>
          </p:nvSpPr>
          <p:spPr bwMode="auto">
            <a:xfrm>
              <a:off x="661" y="1800"/>
              <a:ext cx="2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+</a:t>
              </a:r>
              <a:endParaRPr lang="ru-RU" sz="2400" b="1">
                <a:solidFill>
                  <a:srgbClr val="000000"/>
                </a:solidFill>
              </a:endParaRPr>
            </a:p>
          </p:txBody>
        </p:sp>
        <p:sp>
          <p:nvSpPr>
            <p:cNvPr id="27688" name="Rectangle 8"/>
            <p:cNvSpPr>
              <a:spLocks noChangeArrowheads="1"/>
            </p:cNvSpPr>
            <p:nvPr/>
          </p:nvSpPr>
          <p:spPr bwMode="auto">
            <a:xfrm>
              <a:off x="963" y="2384"/>
              <a:ext cx="2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+</a:t>
              </a:r>
              <a:endParaRPr lang="ru-RU" sz="2400" b="1">
                <a:solidFill>
                  <a:srgbClr val="000000"/>
                </a:solidFill>
              </a:endParaRPr>
            </a:p>
          </p:txBody>
        </p:sp>
        <p:sp>
          <p:nvSpPr>
            <p:cNvPr id="27689" name="Rectangle 9"/>
            <p:cNvSpPr>
              <a:spLocks noChangeArrowheads="1"/>
            </p:cNvSpPr>
            <p:nvPr/>
          </p:nvSpPr>
          <p:spPr bwMode="auto">
            <a:xfrm>
              <a:off x="963" y="1630"/>
              <a:ext cx="2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+</a:t>
              </a:r>
              <a:endParaRPr lang="ru-RU" sz="2400" b="1">
                <a:solidFill>
                  <a:srgbClr val="000000"/>
                </a:solidFill>
              </a:endParaRPr>
            </a:p>
          </p:txBody>
        </p:sp>
        <p:sp>
          <p:nvSpPr>
            <p:cNvPr id="27690" name="Rectangle 10"/>
            <p:cNvSpPr>
              <a:spLocks noChangeArrowheads="1"/>
            </p:cNvSpPr>
            <p:nvPr/>
          </p:nvSpPr>
          <p:spPr bwMode="auto">
            <a:xfrm>
              <a:off x="1262" y="1766"/>
              <a:ext cx="2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+</a:t>
              </a:r>
              <a:endParaRPr lang="ru-RU" sz="2400" b="1">
                <a:solidFill>
                  <a:srgbClr val="000000"/>
                </a:solidFill>
              </a:endParaRPr>
            </a:p>
          </p:txBody>
        </p:sp>
        <p:sp>
          <p:nvSpPr>
            <p:cNvPr id="27691" name="Line 12"/>
            <p:cNvSpPr>
              <a:spLocks noChangeShapeType="1"/>
            </p:cNvSpPr>
            <p:nvPr/>
          </p:nvSpPr>
          <p:spPr bwMode="auto">
            <a:xfrm>
              <a:off x="1062" y="1117"/>
              <a:ext cx="0" cy="19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92" name="Line 13"/>
            <p:cNvSpPr>
              <a:spLocks noChangeShapeType="1"/>
            </p:cNvSpPr>
            <p:nvPr/>
          </p:nvSpPr>
          <p:spPr bwMode="auto">
            <a:xfrm>
              <a:off x="158" y="2109"/>
              <a:ext cx="18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93" name="Line 14"/>
            <p:cNvSpPr>
              <a:spLocks noChangeShapeType="1"/>
            </p:cNvSpPr>
            <p:nvPr/>
          </p:nvSpPr>
          <p:spPr bwMode="auto">
            <a:xfrm>
              <a:off x="326" y="1356"/>
              <a:ext cx="1473" cy="14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94" name="Line 16"/>
            <p:cNvSpPr>
              <a:spLocks noChangeShapeType="1"/>
            </p:cNvSpPr>
            <p:nvPr/>
          </p:nvSpPr>
          <p:spPr bwMode="auto">
            <a:xfrm flipV="1">
              <a:off x="1062" y="1117"/>
              <a:ext cx="0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95" name="Line 17"/>
            <p:cNvSpPr>
              <a:spLocks noChangeShapeType="1"/>
            </p:cNvSpPr>
            <p:nvPr/>
          </p:nvSpPr>
          <p:spPr bwMode="auto">
            <a:xfrm flipV="1">
              <a:off x="1531" y="2109"/>
              <a:ext cx="43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96" name="Line 18"/>
            <p:cNvSpPr>
              <a:spLocks noChangeShapeType="1"/>
            </p:cNvSpPr>
            <p:nvPr/>
          </p:nvSpPr>
          <p:spPr bwMode="auto">
            <a:xfrm>
              <a:off x="1062" y="2588"/>
              <a:ext cx="0" cy="4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97" name="Line 19"/>
            <p:cNvSpPr>
              <a:spLocks noChangeShapeType="1"/>
            </p:cNvSpPr>
            <p:nvPr/>
          </p:nvSpPr>
          <p:spPr bwMode="auto">
            <a:xfrm flipH="1">
              <a:off x="158" y="2109"/>
              <a:ext cx="4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98" name="Line 21"/>
            <p:cNvSpPr>
              <a:spLocks noChangeShapeType="1"/>
            </p:cNvSpPr>
            <p:nvPr/>
          </p:nvSpPr>
          <p:spPr bwMode="auto">
            <a:xfrm flipH="1" flipV="1">
              <a:off x="326" y="1356"/>
              <a:ext cx="401" cy="4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99" name="Line 23"/>
            <p:cNvSpPr>
              <a:spLocks noChangeShapeType="1"/>
            </p:cNvSpPr>
            <p:nvPr/>
          </p:nvSpPr>
          <p:spPr bwMode="auto">
            <a:xfrm flipV="1">
              <a:off x="1398" y="1425"/>
              <a:ext cx="334" cy="34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700" name="Oval 24"/>
            <p:cNvSpPr>
              <a:spLocks noChangeArrowheads="1"/>
            </p:cNvSpPr>
            <p:nvPr/>
          </p:nvSpPr>
          <p:spPr bwMode="auto">
            <a:xfrm>
              <a:off x="2000" y="2485"/>
              <a:ext cx="67" cy="6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701" name="Line 25"/>
            <p:cNvSpPr>
              <a:spLocks noChangeShapeType="1"/>
            </p:cNvSpPr>
            <p:nvPr/>
          </p:nvSpPr>
          <p:spPr bwMode="auto">
            <a:xfrm>
              <a:off x="1062" y="2109"/>
              <a:ext cx="1474" cy="6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702" name="Line 26"/>
            <p:cNvSpPr>
              <a:spLocks noChangeShapeType="1"/>
            </p:cNvSpPr>
            <p:nvPr/>
          </p:nvSpPr>
          <p:spPr bwMode="auto">
            <a:xfrm>
              <a:off x="2033" y="2519"/>
              <a:ext cx="503" cy="2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703" name="Line 27"/>
            <p:cNvSpPr>
              <a:spLocks noChangeShapeType="1"/>
            </p:cNvSpPr>
            <p:nvPr/>
          </p:nvSpPr>
          <p:spPr bwMode="auto">
            <a:xfrm flipH="1">
              <a:off x="727" y="2109"/>
              <a:ext cx="335" cy="308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704" name="Text Box 29"/>
            <p:cNvSpPr txBox="1">
              <a:spLocks noChangeArrowheads="1"/>
            </p:cNvSpPr>
            <p:nvPr/>
          </p:nvSpPr>
          <p:spPr bwMode="auto">
            <a:xfrm>
              <a:off x="862" y="2212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CC99"/>
                  </a:solidFill>
                </a:rPr>
                <a:t>R</a:t>
              </a:r>
              <a:endParaRPr lang="ru-RU" sz="2800" b="1">
                <a:solidFill>
                  <a:srgbClr val="00CC99"/>
                </a:solidFill>
              </a:endParaRPr>
            </a:p>
          </p:txBody>
        </p:sp>
        <p:sp>
          <p:nvSpPr>
            <p:cNvPr id="27705" name="Text Box 30"/>
            <p:cNvSpPr txBox="1">
              <a:spLocks noChangeArrowheads="1"/>
            </p:cNvSpPr>
            <p:nvPr/>
          </p:nvSpPr>
          <p:spPr bwMode="auto">
            <a:xfrm>
              <a:off x="1934" y="2246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0000"/>
                  </a:solidFill>
                </a:rPr>
                <a:t>A</a:t>
              </a:r>
              <a:endParaRPr lang="ru-RU" sz="2800" b="1">
                <a:solidFill>
                  <a:srgbClr val="000000"/>
                </a:solidFill>
              </a:endParaRPr>
            </a:p>
          </p:txBody>
        </p:sp>
        <p:sp>
          <p:nvSpPr>
            <p:cNvPr id="27706" name="Line 15"/>
            <p:cNvSpPr>
              <a:spLocks noChangeShapeType="1"/>
            </p:cNvSpPr>
            <p:nvPr/>
          </p:nvSpPr>
          <p:spPr bwMode="auto">
            <a:xfrm flipV="1">
              <a:off x="359" y="1425"/>
              <a:ext cx="1373" cy="13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707" name="Text Box 31"/>
            <p:cNvSpPr txBox="1">
              <a:spLocks noChangeArrowheads="1"/>
            </p:cNvSpPr>
            <p:nvPr/>
          </p:nvSpPr>
          <p:spPr bwMode="auto">
            <a:xfrm>
              <a:off x="2381" y="2387"/>
              <a:ext cx="36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0000"/>
                  </a:solidFill>
                </a:rPr>
                <a:t>E</a:t>
              </a:r>
              <a:r>
                <a:rPr lang="en-US" sz="1800" b="1">
                  <a:solidFill>
                    <a:srgbClr val="000000"/>
                  </a:solidFill>
                </a:rPr>
                <a:t>A</a:t>
              </a:r>
              <a:endParaRPr lang="ru-RU" sz="1800" b="1">
                <a:solidFill>
                  <a:srgbClr val="000000"/>
                </a:solidFill>
              </a:endParaRPr>
            </a:p>
          </p:txBody>
        </p:sp>
        <p:sp>
          <p:nvSpPr>
            <p:cNvPr id="27708" name="Line 32"/>
            <p:cNvSpPr>
              <a:spLocks noChangeShapeType="1"/>
            </p:cNvSpPr>
            <p:nvPr/>
          </p:nvSpPr>
          <p:spPr bwMode="auto">
            <a:xfrm>
              <a:off x="2472" y="2432"/>
              <a:ext cx="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709" name="Text Box 36"/>
            <p:cNvSpPr txBox="1">
              <a:spLocks noChangeArrowheads="1"/>
            </p:cNvSpPr>
            <p:nvPr/>
          </p:nvSpPr>
          <p:spPr bwMode="auto">
            <a:xfrm>
              <a:off x="1927" y="981"/>
              <a:ext cx="92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sz="3200" b="1">
                  <a:solidFill>
                    <a:srgbClr val="000000"/>
                  </a:solidFill>
                  <a:cs typeface="Times New Roman" pitchFamily="18" charset="0"/>
                </a:rPr>
                <a:t>Сфера.</a:t>
              </a:r>
            </a:p>
          </p:txBody>
        </p:sp>
      </p:grpSp>
      <p:grpSp>
        <p:nvGrpSpPr>
          <p:cNvPr id="27652" name="Group 63"/>
          <p:cNvGrpSpPr>
            <a:grpSpLocks/>
          </p:cNvGrpSpPr>
          <p:nvPr/>
        </p:nvGrpSpPr>
        <p:grpSpPr bwMode="auto">
          <a:xfrm>
            <a:off x="5003800" y="1412875"/>
            <a:ext cx="3887788" cy="2519363"/>
            <a:chOff x="3107" y="1434"/>
            <a:chExt cx="1968" cy="1316"/>
          </a:xfrm>
        </p:grpSpPr>
        <p:sp>
          <p:nvSpPr>
            <p:cNvPr id="27660" name="Line 38"/>
            <p:cNvSpPr>
              <a:spLocks noChangeShapeType="1"/>
            </p:cNvSpPr>
            <p:nvPr/>
          </p:nvSpPr>
          <p:spPr bwMode="auto">
            <a:xfrm>
              <a:off x="3763" y="2104"/>
              <a:ext cx="1070" cy="4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61" name="Line 39"/>
            <p:cNvSpPr>
              <a:spLocks noChangeShapeType="1"/>
            </p:cNvSpPr>
            <p:nvPr/>
          </p:nvSpPr>
          <p:spPr bwMode="auto">
            <a:xfrm>
              <a:off x="3788" y="2126"/>
              <a:ext cx="681" cy="255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62" name="Line 40"/>
            <p:cNvSpPr>
              <a:spLocks noChangeShapeType="1"/>
            </p:cNvSpPr>
            <p:nvPr/>
          </p:nvSpPr>
          <p:spPr bwMode="auto">
            <a:xfrm flipH="1">
              <a:off x="3229" y="2312"/>
              <a:ext cx="292" cy="2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63" name="Line 41"/>
            <p:cNvSpPr>
              <a:spLocks noChangeShapeType="1"/>
            </p:cNvSpPr>
            <p:nvPr/>
          </p:nvSpPr>
          <p:spPr bwMode="auto">
            <a:xfrm>
              <a:off x="4007" y="2312"/>
              <a:ext cx="292" cy="2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64" name="Line 42"/>
            <p:cNvSpPr>
              <a:spLocks noChangeShapeType="1"/>
            </p:cNvSpPr>
            <p:nvPr/>
          </p:nvSpPr>
          <p:spPr bwMode="auto">
            <a:xfrm>
              <a:off x="3764" y="1434"/>
              <a:ext cx="0" cy="12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65" name="Line 43"/>
            <p:cNvSpPr>
              <a:spLocks noChangeShapeType="1"/>
            </p:cNvSpPr>
            <p:nvPr/>
          </p:nvSpPr>
          <p:spPr bwMode="auto">
            <a:xfrm>
              <a:off x="3107" y="2104"/>
              <a:ext cx="13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66" name="Line 44"/>
            <p:cNvSpPr>
              <a:spLocks noChangeShapeType="1"/>
            </p:cNvSpPr>
            <p:nvPr/>
          </p:nvSpPr>
          <p:spPr bwMode="auto">
            <a:xfrm>
              <a:off x="3229" y="1596"/>
              <a:ext cx="1070" cy="9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67" name="Line 45"/>
            <p:cNvSpPr>
              <a:spLocks noChangeShapeType="1"/>
            </p:cNvSpPr>
            <p:nvPr/>
          </p:nvSpPr>
          <p:spPr bwMode="auto">
            <a:xfrm flipV="1">
              <a:off x="3764" y="1434"/>
              <a:ext cx="0" cy="34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68" name="Line 46"/>
            <p:cNvSpPr>
              <a:spLocks noChangeShapeType="1"/>
            </p:cNvSpPr>
            <p:nvPr/>
          </p:nvSpPr>
          <p:spPr bwMode="auto">
            <a:xfrm flipV="1">
              <a:off x="4104" y="2104"/>
              <a:ext cx="3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69" name="Line 47"/>
            <p:cNvSpPr>
              <a:spLocks noChangeShapeType="1"/>
            </p:cNvSpPr>
            <p:nvPr/>
          </p:nvSpPr>
          <p:spPr bwMode="auto">
            <a:xfrm>
              <a:off x="3764" y="2427"/>
              <a:ext cx="0" cy="32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70" name="Line 48"/>
            <p:cNvSpPr>
              <a:spLocks noChangeShapeType="1"/>
            </p:cNvSpPr>
            <p:nvPr/>
          </p:nvSpPr>
          <p:spPr bwMode="auto">
            <a:xfrm flipH="1">
              <a:off x="3107" y="2104"/>
              <a:ext cx="3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71" name="Line 49"/>
            <p:cNvSpPr>
              <a:spLocks noChangeShapeType="1"/>
            </p:cNvSpPr>
            <p:nvPr/>
          </p:nvSpPr>
          <p:spPr bwMode="auto">
            <a:xfrm flipH="1" flipV="1">
              <a:off x="3229" y="1596"/>
              <a:ext cx="292" cy="2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72" name="Line 50"/>
            <p:cNvSpPr>
              <a:spLocks noChangeShapeType="1"/>
            </p:cNvSpPr>
            <p:nvPr/>
          </p:nvSpPr>
          <p:spPr bwMode="auto">
            <a:xfrm flipV="1">
              <a:off x="4007" y="1642"/>
              <a:ext cx="243" cy="23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73" name="Oval 51"/>
            <p:cNvSpPr>
              <a:spLocks noChangeArrowheads="1"/>
            </p:cNvSpPr>
            <p:nvPr/>
          </p:nvSpPr>
          <p:spPr bwMode="auto">
            <a:xfrm>
              <a:off x="4444" y="2358"/>
              <a:ext cx="50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74" name="Line 52"/>
            <p:cNvSpPr>
              <a:spLocks noChangeShapeType="1"/>
            </p:cNvSpPr>
            <p:nvPr/>
          </p:nvSpPr>
          <p:spPr bwMode="auto">
            <a:xfrm>
              <a:off x="4469" y="2381"/>
              <a:ext cx="365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75" name="Text Box 53"/>
            <p:cNvSpPr txBox="1">
              <a:spLocks noChangeArrowheads="1"/>
            </p:cNvSpPr>
            <p:nvPr/>
          </p:nvSpPr>
          <p:spPr bwMode="auto">
            <a:xfrm>
              <a:off x="4371" y="1998"/>
              <a:ext cx="223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0000"/>
                  </a:solidFill>
                </a:rPr>
                <a:t>A</a:t>
              </a:r>
              <a:endParaRPr lang="ru-RU" sz="2800" b="1">
                <a:solidFill>
                  <a:srgbClr val="000000"/>
                </a:solidFill>
              </a:endParaRPr>
            </a:p>
          </p:txBody>
        </p:sp>
        <p:sp>
          <p:nvSpPr>
            <p:cNvPr id="27676" name="Line 54"/>
            <p:cNvSpPr>
              <a:spLocks noChangeShapeType="1"/>
            </p:cNvSpPr>
            <p:nvPr/>
          </p:nvSpPr>
          <p:spPr bwMode="auto">
            <a:xfrm flipV="1">
              <a:off x="3252" y="1642"/>
              <a:ext cx="998" cy="9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77" name="Text Box 55"/>
            <p:cNvSpPr txBox="1">
              <a:spLocks noChangeArrowheads="1"/>
            </p:cNvSpPr>
            <p:nvPr/>
          </p:nvSpPr>
          <p:spPr bwMode="auto">
            <a:xfrm>
              <a:off x="4746" y="2151"/>
              <a:ext cx="329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0000"/>
                  </a:solidFill>
                </a:rPr>
                <a:t>E</a:t>
              </a:r>
              <a:r>
                <a:rPr lang="en-US" sz="1800" b="1">
                  <a:solidFill>
                    <a:srgbClr val="000000"/>
                  </a:solidFill>
                </a:rPr>
                <a:t>A</a:t>
              </a:r>
              <a:endParaRPr lang="ru-RU" sz="1800" b="1">
                <a:solidFill>
                  <a:srgbClr val="000000"/>
                </a:solidFill>
              </a:endParaRPr>
            </a:p>
          </p:txBody>
        </p:sp>
        <p:sp>
          <p:nvSpPr>
            <p:cNvPr id="27678" name="Line 56"/>
            <p:cNvSpPr>
              <a:spLocks noChangeShapeType="1"/>
            </p:cNvSpPr>
            <p:nvPr/>
          </p:nvSpPr>
          <p:spPr bwMode="auto">
            <a:xfrm flipV="1">
              <a:off x="4792" y="2202"/>
              <a:ext cx="1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79" name="Oval 58"/>
            <p:cNvSpPr>
              <a:spLocks noChangeArrowheads="1"/>
            </p:cNvSpPr>
            <p:nvPr/>
          </p:nvSpPr>
          <p:spPr bwMode="auto">
            <a:xfrm>
              <a:off x="3714" y="2058"/>
              <a:ext cx="98" cy="92"/>
            </a:xfrm>
            <a:prstGeom prst="ellipse">
              <a:avLst/>
            </a:prstGeom>
            <a:solidFill>
              <a:srgbClr val="FF0F15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27680" name="Text Box 59"/>
            <p:cNvSpPr txBox="1">
              <a:spLocks noChangeArrowheads="1"/>
            </p:cNvSpPr>
            <p:nvPr/>
          </p:nvSpPr>
          <p:spPr bwMode="auto">
            <a:xfrm>
              <a:off x="3651" y="1933"/>
              <a:ext cx="304" cy="3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>
                  <a:solidFill>
                    <a:srgbClr val="000000"/>
                  </a:solidFill>
                </a:rPr>
                <a:t>+</a:t>
              </a:r>
              <a:endParaRPr lang="ru-RU" sz="3200" b="1">
                <a:solidFill>
                  <a:srgbClr val="000000"/>
                </a:solidFill>
              </a:endParaRPr>
            </a:p>
          </p:txBody>
        </p:sp>
      </p:grpSp>
      <p:sp>
        <p:nvSpPr>
          <p:cNvPr id="27653" name="AutoShape 6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27988" y="6372225"/>
            <a:ext cx="976312" cy="485775"/>
          </a:xfrm>
          <a:custGeom>
            <a:avLst/>
            <a:gdLst>
              <a:gd name="T0" fmla="*/ 732234 w 21600"/>
              <a:gd name="T1" fmla="*/ 0 h 21600"/>
              <a:gd name="T2" fmla="*/ 0 w 21600"/>
              <a:gd name="T3" fmla="*/ 242888 h 21600"/>
              <a:gd name="T4" fmla="*/ 732234 w 21600"/>
              <a:gd name="T5" fmla="*/ 485775 h 21600"/>
              <a:gd name="T6" fmla="*/ 976312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DB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grpSp>
        <p:nvGrpSpPr>
          <p:cNvPr id="27654" name="Group 70"/>
          <p:cNvGrpSpPr>
            <a:grpSpLocks/>
          </p:cNvGrpSpPr>
          <p:nvPr/>
        </p:nvGrpSpPr>
        <p:grpSpPr bwMode="auto">
          <a:xfrm>
            <a:off x="250825" y="5661025"/>
            <a:ext cx="7092950" cy="985838"/>
            <a:chOff x="158" y="3612"/>
            <a:chExt cx="4808" cy="621"/>
          </a:xfrm>
        </p:grpSpPr>
        <p:graphicFrame>
          <p:nvGraphicFramePr>
            <p:cNvPr id="27658" name="Object 34"/>
            <p:cNvGraphicFramePr>
              <a:graphicFrameLocks noChangeAspect="1"/>
            </p:cNvGraphicFramePr>
            <p:nvPr/>
          </p:nvGraphicFramePr>
          <p:xfrm>
            <a:off x="158" y="3612"/>
            <a:ext cx="1225" cy="6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6" name="Формула" r:id="rId3" imgW="901700" imgH="457200" progId="Equation.3">
                    <p:embed/>
                  </p:oleObj>
                </mc:Choice>
                <mc:Fallback>
                  <p:oleObj name="Формула" r:id="rId3" imgW="9017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" y="3612"/>
                          <a:ext cx="1225" cy="6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59" name="Text Box 64"/>
            <p:cNvSpPr txBox="1">
              <a:spLocks noChangeArrowheads="1"/>
            </p:cNvSpPr>
            <p:nvPr/>
          </p:nvSpPr>
          <p:spPr bwMode="auto">
            <a:xfrm>
              <a:off x="1520" y="3748"/>
              <a:ext cx="34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b="1">
                  <a:solidFill>
                    <a:srgbClr val="000000"/>
                  </a:solidFill>
                  <a:cs typeface="Times New Roman" pitchFamily="18" charset="0"/>
                </a:rPr>
                <a:t>Напряженность поля вне сферы.</a:t>
              </a:r>
            </a:p>
          </p:txBody>
        </p:sp>
      </p:grpSp>
      <p:grpSp>
        <p:nvGrpSpPr>
          <p:cNvPr id="27655" name="Group 68"/>
          <p:cNvGrpSpPr>
            <a:grpSpLocks/>
          </p:cNvGrpSpPr>
          <p:nvPr/>
        </p:nvGrpSpPr>
        <p:grpSpPr bwMode="auto">
          <a:xfrm>
            <a:off x="250825" y="4437063"/>
            <a:ext cx="5905500" cy="1012825"/>
            <a:chOff x="1519" y="3067"/>
            <a:chExt cx="3765" cy="638"/>
          </a:xfrm>
        </p:grpSpPr>
        <p:graphicFrame>
          <p:nvGraphicFramePr>
            <p:cNvPr id="27656" name="Object 65"/>
            <p:cNvGraphicFramePr>
              <a:graphicFrameLocks noChangeAspect="1"/>
            </p:cNvGraphicFramePr>
            <p:nvPr/>
          </p:nvGraphicFramePr>
          <p:xfrm>
            <a:off x="1519" y="3067"/>
            <a:ext cx="908" cy="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7" name="Формула" r:id="rId5" imgW="596900" imgH="419100" progId="Equation.3">
                    <p:embed/>
                  </p:oleObj>
                </mc:Choice>
                <mc:Fallback>
                  <p:oleObj name="Формула" r:id="rId5" imgW="596900" imgH="4191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3067"/>
                          <a:ext cx="908" cy="6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57" name="Text Box 67"/>
            <p:cNvSpPr txBox="1">
              <a:spLocks noChangeArrowheads="1"/>
            </p:cNvSpPr>
            <p:nvPr/>
          </p:nvSpPr>
          <p:spPr bwMode="auto">
            <a:xfrm>
              <a:off x="2518" y="3158"/>
              <a:ext cx="276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b="1">
                  <a:solidFill>
                    <a:srgbClr val="000000"/>
                  </a:solidFill>
                  <a:cs typeface="Times New Roman" pitchFamily="18" charset="0"/>
                </a:rPr>
                <a:t>Напряженность поля на поверхности сферы.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363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07799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600</Words>
  <Application>Microsoft Office PowerPoint</Application>
  <PresentationFormat>Экран (4:3)</PresentationFormat>
  <Paragraphs>85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Трек</vt:lpstr>
      <vt:lpstr>Формула</vt:lpstr>
      <vt:lpstr>Microsoft Equation 3.0</vt:lpstr>
      <vt:lpstr>Закон Кулона. Электрическое поле. Напряженность.</vt:lpstr>
      <vt:lpstr>Тест «электризация. Электрический заряд.»</vt:lpstr>
      <vt:lpstr>                 Решите задачу</vt:lpstr>
      <vt:lpstr>Взаимодействие 2-х зарядов</vt:lpstr>
      <vt:lpstr>Взаимодействие 3-х зарядов</vt:lpstr>
      <vt:lpstr>Презентация PowerPoint</vt:lpstr>
      <vt:lpstr>Презентация PowerPoint</vt:lpstr>
      <vt:lpstr>Сила взаимодействия направлена по прямой, соединяющей заряды, а её направление зависит от знаков зарядов: одноимённые заряды- отталкиваются, а разноимённые- притягиваются.</vt:lpstr>
      <vt:lpstr>Электрическое поле. Идея близкодействия Фарадея</vt:lpstr>
      <vt:lpstr>Свойства Электрического поля</vt:lpstr>
      <vt:lpstr>Напряженность электрического поля (определение)</vt:lpstr>
      <vt:lpstr>Напряженность электрического поля</vt:lpstr>
      <vt:lpstr>Напряженность электрического поля</vt:lpstr>
      <vt:lpstr>ЛИНИИ   Напряженности   электрического поля  точечных зарядов.</vt:lpstr>
      <vt:lpstr>Напряженность электрического полясферы и точечного заряда.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 Кулона. Электрическое поле. Напряженность.</dc:title>
  <dc:creator>admin</dc:creator>
  <cp:lastModifiedBy>admin</cp:lastModifiedBy>
  <cp:revision>6</cp:revision>
  <dcterms:created xsi:type="dcterms:W3CDTF">2016-09-26T07:58:56Z</dcterms:created>
  <dcterms:modified xsi:type="dcterms:W3CDTF">2016-09-26T08:44:20Z</dcterms:modified>
</cp:coreProperties>
</file>